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9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D44B"/>
    <a:srgbClr val="FFE69D"/>
    <a:srgbClr val="FFDC8C"/>
    <a:srgbClr val="FFC301"/>
    <a:srgbClr val="FFFF99"/>
    <a:srgbClr val="FFFF66"/>
    <a:srgbClr val="CC0066"/>
    <a:srgbClr val="FFE1F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074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1488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46800" cy="46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77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08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" userDrawn="1">
          <p15:clr>
            <a:srgbClr val="F26B43"/>
          </p15:clr>
        </p15:guide>
        <p15:guide id="2" pos="68" userDrawn="1">
          <p15:clr>
            <a:srgbClr val="F26B43"/>
          </p15:clr>
        </p15:guide>
        <p15:guide id="3" pos="4694" userDrawn="1">
          <p15:clr>
            <a:srgbClr val="F26B43"/>
          </p15:clr>
        </p15:guide>
        <p15:guide id="4" orient="horz" pos="6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3">
            <a:extLst>
              <a:ext uri="{FF2B5EF4-FFF2-40B4-BE49-F238E27FC236}">
                <a16:creationId xmlns:a16="http://schemas.microsoft.com/office/drawing/2014/main" id="{32D033B0-7514-41B2-8D41-25AEE6EAB653}"/>
              </a:ext>
            </a:extLst>
          </p:cNvPr>
          <p:cNvSpPr/>
          <p:nvPr/>
        </p:nvSpPr>
        <p:spPr>
          <a:xfrm rot="5400000">
            <a:off x="2843808" y="-1749854"/>
            <a:ext cx="1851089" cy="7185556"/>
          </a:xfrm>
          <a:prstGeom prst="roundRect">
            <a:avLst>
              <a:gd name="adj" fmla="val 3503"/>
            </a:avLst>
          </a:prstGeom>
          <a:noFill/>
          <a:ln w="38100">
            <a:solidFill>
              <a:srgbClr val="FFD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24"/>
          </a:p>
        </p:txBody>
      </p:sp>
      <p:sp>
        <p:nvSpPr>
          <p:cNvPr id="2" name="フローチャート: 記憶データ 1">
            <a:extLst>
              <a:ext uri="{FF2B5EF4-FFF2-40B4-BE49-F238E27FC236}">
                <a16:creationId xmlns:a16="http://schemas.microsoft.com/office/drawing/2014/main" id="{5B5EEFF5-9C17-4FB7-BBE1-5B477D537E57}"/>
              </a:ext>
            </a:extLst>
          </p:cNvPr>
          <p:cNvSpPr/>
          <p:nvPr/>
        </p:nvSpPr>
        <p:spPr>
          <a:xfrm rot="5400000">
            <a:off x="3309953" y="-2950890"/>
            <a:ext cx="944246" cy="7187066"/>
          </a:xfrm>
          <a:prstGeom prst="flowChartOnlineStorage">
            <a:avLst/>
          </a:prstGeom>
          <a:solidFill>
            <a:srgbClr val="FFD44B"/>
          </a:solidFill>
          <a:ln w="38100">
            <a:solidFill>
              <a:srgbClr val="FFD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24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6E00D434-0D1E-07BC-FCEF-811AEE1BE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0899">
            <a:off x="418275" y="284716"/>
            <a:ext cx="1538876" cy="1019282"/>
          </a:xfrm>
          <a:prstGeom prst="rect">
            <a:avLst/>
          </a:prstGeom>
          <a:effectLst>
            <a:outerShdw blurRad="241300" dist="38100" dir="18900000" algn="bl" rotWithShape="0">
              <a:schemeClr val="bg1"/>
            </a:outerShdw>
          </a:effec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E33C1-1FFB-4F9B-A86B-8B1074690A82}"/>
              </a:ext>
            </a:extLst>
          </p:cNvPr>
          <p:cNvSpPr txBox="1"/>
          <p:nvPr/>
        </p:nvSpPr>
        <p:spPr>
          <a:xfrm>
            <a:off x="2355144" y="633639"/>
            <a:ext cx="341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いつ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でも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ここ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スタートできる！</a:t>
            </a:r>
            <a:endParaRPr lang="ja-JP" altLang="en-US" sz="12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8870174-BB16-43F9-89F1-8DB0B55F470F}"/>
              </a:ext>
            </a:extLst>
          </p:cNvPr>
          <p:cNvSpPr txBox="1"/>
          <p:nvPr/>
        </p:nvSpPr>
        <p:spPr>
          <a:xfrm>
            <a:off x="2083961" y="175691"/>
            <a:ext cx="3411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u="sng" dirty="0">
                <a:latin typeface="HGS明朝E" panose="02020900000000000000" pitchFamily="18" charset="-128"/>
                <a:ea typeface="HGS明朝E" panose="02020900000000000000" pitchFamily="18" charset="-128"/>
              </a:rPr>
              <a:t>2024</a:t>
            </a:r>
            <a:r>
              <a:rPr lang="ja-JP" altLang="en-US" sz="1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lang="ja-JP" altLang="en-US" sz="1800" b="1" u="sng" dirty="0">
                <a:latin typeface="New Century Schoolbook" panose="02040603050505020303" pitchFamily="18" charset="0"/>
                <a:ea typeface="07ロゴたいぷゴシック7" panose="02000600000000000000" pitchFamily="50" charset="-128"/>
              </a:rPr>
              <a:t> </a:t>
            </a:r>
            <a:r>
              <a:rPr lang="ja-JP" altLang="en-US" sz="2400" b="1" u="sng" dirty="0">
                <a:latin typeface="HGS明朝E" panose="02020900000000000000" pitchFamily="18" charset="-128"/>
                <a:ea typeface="HGS明朝E" panose="02020900000000000000" pitchFamily="18" charset="-128"/>
              </a:rPr>
              <a:t>４</a:t>
            </a:r>
            <a:r>
              <a:rPr lang="ja-JP" altLang="en-US" sz="1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ja-JP" altLang="en-US" sz="1800" b="1" u="sng" spc="-180" dirty="0">
                <a:latin typeface="New Century Schoolbook" panose="02040603050505020303" pitchFamily="18" charset="0"/>
                <a:ea typeface="07ロゴたいぷゴシック7" panose="02000600000000000000" pitchFamily="50" charset="-128"/>
              </a:rPr>
              <a:t>・</a:t>
            </a:r>
            <a:r>
              <a:rPr lang="ja-JP" altLang="en-US" sz="2400" b="1" u="sng" spc="-180" dirty="0">
                <a:latin typeface="HG明朝E" panose="02020909000000000000" pitchFamily="17" charset="-128"/>
                <a:ea typeface="HG明朝E" panose="02020909000000000000" pitchFamily="17" charset="-128"/>
              </a:rPr>
              <a:t>５</a:t>
            </a:r>
            <a:r>
              <a:rPr lang="ja-JP" altLang="en-US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</a:p>
        </p:txBody>
      </p:sp>
      <p:sp>
        <p:nvSpPr>
          <p:cNvPr id="8" name="角丸四角形 4">
            <a:extLst>
              <a:ext uri="{FF2B5EF4-FFF2-40B4-BE49-F238E27FC236}">
                <a16:creationId xmlns:a16="http://schemas.microsoft.com/office/drawing/2014/main" id="{666A093E-D645-456E-AF8A-BD15BF3FE60D}"/>
              </a:ext>
            </a:extLst>
          </p:cNvPr>
          <p:cNvSpPr/>
          <p:nvPr/>
        </p:nvSpPr>
        <p:spPr>
          <a:xfrm rot="5400000">
            <a:off x="3670355" y="-942252"/>
            <a:ext cx="211277" cy="7150365"/>
          </a:xfrm>
          <a:prstGeom prst="roundRect">
            <a:avLst>
              <a:gd name="adj" fmla="val 0"/>
            </a:avLst>
          </a:prstGeom>
          <a:solidFill>
            <a:srgbClr val="FFD44B"/>
          </a:solidFill>
          <a:ln w="38100">
            <a:solidFill>
              <a:srgbClr val="FFD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24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59A38D1-49FF-4F4A-9647-1812A215ADA0}"/>
              </a:ext>
            </a:extLst>
          </p:cNvPr>
          <p:cNvSpPr txBox="1"/>
          <p:nvPr/>
        </p:nvSpPr>
        <p:spPr>
          <a:xfrm>
            <a:off x="1598821" y="2512030"/>
            <a:ext cx="4381505" cy="261610"/>
          </a:xfrm>
          <a:prstGeom prst="rect">
            <a:avLst/>
          </a:prstGeom>
          <a:solidFill>
            <a:srgbClr val="FFD4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厚生労働省委託事業 とちぎ県南若者サポートステーション</a:t>
            </a: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045C8114-E2E4-469B-99B2-29C663777600}"/>
              </a:ext>
            </a:extLst>
          </p:cNvPr>
          <p:cNvGrpSpPr/>
          <p:nvPr/>
        </p:nvGrpSpPr>
        <p:grpSpPr>
          <a:xfrm>
            <a:off x="384335" y="1364660"/>
            <a:ext cx="5545791" cy="1323439"/>
            <a:chOff x="373597" y="1006217"/>
            <a:chExt cx="5471611" cy="1323439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8C10FC7-55FA-4EB1-B869-04E0CE9018DF}"/>
                </a:ext>
              </a:extLst>
            </p:cNvPr>
            <p:cNvSpPr txBox="1"/>
            <p:nvPr/>
          </p:nvSpPr>
          <p:spPr>
            <a:xfrm>
              <a:off x="373597" y="1006217"/>
              <a:ext cx="42492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0" b="1" dirty="0">
                  <a:solidFill>
                    <a:srgbClr val="0070C0"/>
                  </a:solidFill>
                  <a:latin typeface="07ロゴたいぷゴシック7" panose="02000600000000000000" pitchFamily="50" charset="-128"/>
                  <a:ea typeface="07ロゴたいぷゴシック7" panose="02000600000000000000" pitchFamily="50" charset="-128"/>
                </a:rPr>
                <a:t>いつここ</a:t>
              </a:r>
            </a:p>
          </p:txBody>
        </p: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DEE54276-27C1-47C9-83FE-BA3C1B937C97}"/>
                </a:ext>
              </a:extLst>
            </p:cNvPr>
            <p:cNvSpPr txBox="1"/>
            <p:nvPr/>
          </p:nvSpPr>
          <p:spPr>
            <a:xfrm>
              <a:off x="4474153" y="1058042"/>
              <a:ext cx="1363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rgbClr val="CC0000"/>
                  </a:solidFill>
                  <a:latin typeface="07ロゴたいぷゴシック7" panose="02000600000000000000" pitchFamily="50" charset="-128"/>
                  <a:ea typeface="07ロゴたいぷゴシック7" panose="02000600000000000000" pitchFamily="50" charset="-128"/>
                </a:rPr>
                <a:t>就活</a:t>
              </a:r>
              <a:endParaRPr lang="ja-JP" altLang="en-US" sz="2000" b="1" dirty="0">
                <a:solidFill>
                  <a:srgbClr val="CC0000"/>
                </a:solidFill>
                <a:latin typeface="07ロゴたいぷゴシック7" panose="02000600000000000000" pitchFamily="50" charset="-128"/>
                <a:ea typeface="07ロゴたいぷゴシック7" panose="02000600000000000000" pitchFamily="50" charset="-128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D806745E-2528-4578-BADA-47D79F94E816}"/>
                </a:ext>
              </a:extLst>
            </p:cNvPr>
            <p:cNvSpPr txBox="1"/>
            <p:nvPr/>
          </p:nvSpPr>
          <p:spPr>
            <a:xfrm>
              <a:off x="4481428" y="1527152"/>
              <a:ext cx="13637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rgbClr val="CC0000"/>
                  </a:solidFill>
                  <a:latin typeface="07ロゴたいぷゴシック7" panose="02000600000000000000" pitchFamily="50" charset="-128"/>
                  <a:ea typeface="07ロゴたいぷゴシック7" panose="02000600000000000000" pitchFamily="50" charset="-128"/>
                </a:rPr>
                <a:t>講座</a:t>
              </a:r>
              <a:endParaRPr lang="ja-JP" altLang="en-US" sz="2000" b="1" dirty="0">
                <a:solidFill>
                  <a:srgbClr val="CC0000"/>
                </a:solidFill>
                <a:latin typeface="07ロゴたいぷゴシック7" panose="02000600000000000000" pitchFamily="50" charset="-128"/>
                <a:ea typeface="07ロゴたいぷゴシック7" panose="02000600000000000000" pitchFamily="50" charset="-128"/>
              </a:endParaRPr>
            </a:p>
          </p:txBody>
        </p:sp>
      </p:grp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681F4EE8-DA6A-F5A6-A47A-2579AEF156A8}"/>
              </a:ext>
            </a:extLst>
          </p:cNvPr>
          <p:cNvSpPr txBox="1"/>
          <p:nvPr/>
        </p:nvSpPr>
        <p:spPr>
          <a:xfrm>
            <a:off x="306460" y="2719724"/>
            <a:ext cx="6946753" cy="88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とちぎ県南若者サポートステーションでは、就労に向けて実践的な知識やスキルを磨くための４日間短期集中型就活講座を実施しております。全４日間のご参加はもちろん、１日からのご参加もできます！まずは就労に向けた一歩を踏み出したい方や、求人応募前の最終チェックをしたい方など、幅広い方におすすめの講座です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CB609B-B350-EA9F-7444-9FA2C5E1A8F0}"/>
              </a:ext>
            </a:extLst>
          </p:cNvPr>
          <p:cNvSpPr txBox="1"/>
          <p:nvPr/>
        </p:nvSpPr>
        <p:spPr>
          <a:xfrm>
            <a:off x="1456672" y="9832488"/>
            <a:ext cx="5995053" cy="791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いつここ就活講座のご受講には、とちぎ県南若者サポートステーションへの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利用登録と事前面談が必要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となります。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必ず事前に参加予約のお申し込み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をお願いいたします。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裏面の連絡先までお申し込みください。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お申込みの締め切りは、講座実施週の</a:t>
            </a:r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前週の月曜日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となります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また実施日程や会場は変更となる場合もございます。あらかじめご了承下さい。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0D4D0BD-C339-7A91-F7FC-BCAD1BBE70C8}"/>
              </a:ext>
            </a:extLst>
          </p:cNvPr>
          <p:cNvGrpSpPr/>
          <p:nvPr/>
        </p:nvGrpSpPr>
        <p:grpSpPr>
          <a:xfrm>
            <a:off x="236446" y="10041001"/>
            <a:ext cx="1220226" cy="307777"/>
            <a:chOff x="2706108" y="12365581"/>
            <a:chExt cx="1144936" cy="26147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3" name="角丸四角形 86">
              <a:extLst>
                <a:ext uri="{FF2B5EF4-FFF2-40B4-BE49-F238E27FC236}">
                  <a16:creationId xmlns:a16="http://schemas.microsoft.com/office/drawing/2014/main" id="{A34E956C-1D2B-CF25-0F67-1351FB74E2AE}"/>
                </a:ext>
              </a:extLst>
            </p:cNvPr>
            <p:cNvSpPr/>
            <p:nvPr/>
          </p:nvSpPr>
          <p:spPr>
            <a:xfrm>
              <a:off x="2706108" y="12365781"/>
              <a:ext cx="1144936" cy="261076"/>
            </a:xfrm>
            <a:prstGeom prst="roundRect">
              <a:avLst>
                <a:gd name="adj" fmla="val 394"/>
              </a:avLst>
            </a:prstGeom>
            <a:grp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0" dirty="0">
                <a:solidFill>
                  <a:srgbClr val="0081E2"/>
                </a:solidFill>
                <a:highlight>
                  <a:srgbClr val="FFFF00"/>
                </a:highlight>
                <a:latin typeface="源暎ラテミン" panose="020B0600000000000000" pitchFamily="34" charset="-128"/>
                <a:ea typeface="源暎ラテミン" panose="020B0600000000000000" pitchFamily="34" charset="-128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2300DFF-3807-D277-4A0E-6DF66CD14685}"/>
                </a:ext>
              </a:extLst>
            </p:cNvPr>
            <p:cNvSpPr txBox="1"/>
            <p:nvPr/>
          </p:nvSpPr>
          <p:spPr>
            <a:xfrm>
              <a:off x="2706108" y="12365581"/>
              <a:ext cx="1144936" cy="261476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03スマートフォントUI" panose="02000600000000000000" pitchFamily="50" charset="-128"/>
                  <a:ea typeface="03スマートフォントUI" panose="02000600000000000000" pitchFamily="50" charset="-128"/>
                </a:rPr>
                <a:t>要事前予約</a:t>
              </a:r>
              <a:endParaRPr lang="ja-JP" altLang="en-US" sz="1200" dirty="0">
                <a:latin typeface="03スマートフォントUI" panose="02000600000000000000" pitchFamily="50" charset="-128"/>
                <a:ea typeface="03スマートフォントUI" panose="02000600000000000000" pitchFamily="50" charset="-128"/>
              </a:endParaRP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23B30A-7DC4-54C5-6664-AD8D72458814}"/>
              </a:ext>
            </a:extLst>
          </p:cNvPr>
          <p:cNvSpPr txBox="1"/>
          <p:nvPr/>
        </p:nvSpPr>
        <p:spPr>
          <a:xfrm rot="20659746">
            <a:off x="747255" y="348651"/>
            <a:ext cx="1152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受講料</a:t>
            </a:r>
            <a:endParaRPr lang="en-US" altLang="ja-JP" sz="18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無料</a:t>
            </a:r>
          </a:p>
        </p:txBody>
      </p:sp>
      <p:grpSp>
        <p:nvGrpSpPr>
          <p:cNvPr id="196" name="グループ化 195">
            <a:extLst>
              <a:ext uri="{FF2B5EF4-FFF2-40B4-BE49-F238E27FC236}">
                <a16:creationId xmlns:a16="http://schemas.microsoft.com/office/drawing/2014/main" id="{A1318F70-43F6-24CF-4FDA-26D38E7D5154}"/>
              </a:ext>
            </a:extLst>
          </p:cNvPr>
          <p:cNvGrpSpPr/>
          <p:nvPr/>
        </p:nvGrpSpPr>
        <p:grpSpPr>
          <a:xfrm>
            <a:off x="236446" y="4045708"/>
            <a:ext cx="3499200" cy="2821369"/>
            <a:chOff x="236446" y="3788855"/>
            <a:chExt cx="3499200" cy="2821369"/>
          </a:xfrm>
        </p:grpSpPr>
        <p:grpSp>
          <p:nvGrpSpPr>
            <p:cNvPr id="167" name="グループ化 166">
              <a:extLst>
                <a:ext uri="{FF2B5EF4-FFF2-40B4-BE49-F238E27FC236}">
                  <a16:creationId xmlns:a16="http://schemas.microsoft.com/office/drawing/2014/main" id="{E3507404-F352-C473-9BE1-C89A67626E54}"/>
                </a:ext>
              </a:extLst>
            </p:cNvPr>
            <p:cNvGrpSpPr/>
            <p:nvPr/>
          </p:nvGrpSpPr>
          <p:grpSpPr>
            <a:xfrm>
              <a:off x="236446" y="3788855"/>
              <a:ext cx="3499200" cy="2821369"/>
              <a:chOff x="236446" y="3788855"/>
              <a:chExt cx="3499200" cy="2821369"/>
            </a:xfrm>
          </p:grpSpPr>
          <p:sp>
            <p:nvSpPr>
              <p:cNvPr id="152" name="四角形: 角を丸くする 151">
                <a:extLst>
                  <a:ext uri="{FF2B5EF4-FFF2-40B4-BE49-F238E27FC236}">
                    <a16:creationId xmlns:a16="http://schemas.microsoft.com/office/drawing/2014/main" id="{7DD62E27-B7CB-FBBF-D496-53C2F8BE4012}"/>
                  </a:ext>
                </a:extLst>
              </p:cNvPr>
              <p:cNvSpPr/>
              <p:nvPr/>
            </p:nvSpPr>
            <p:spPr>
              <a:xfrm>
                <a:off x="249836" y="3788855"/>
                <a:ext cx="3473377" cy="2789473"/>
              </a:xfrm>
              <a:prstGeom prst="roundRect">
                <a:avLst/>
              </a:prstGeom>
              <a:noFill/>
              <a:ln w="19050">
                <a:solidFill>
                  <a:srgbClr val="66FF6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正方形/長方形 155">
                <a:extLst>
                  <a:ext uri="{FF2B5EF4-FFF2-40B4-BE49-F238E27FC236}">
                    <a16:creationId xmlns:a16="http://schemas.microsoft.com/office/drawing/2014/main" id="{4666F4E6-C094-A6EE-D9BD-72870D6DA461}"/>
                  </a:ext>
                </a:extLst>
              </p:cNvPr>
              <p:cNvSpPr/>
              <p:nvPr/>
            </p:nvSpPr>
            <p:spPr>
              <a:xfrm>
                <a:off x="236446" y="5453069"/>
                <a:ext cx="3499200" cy="1157155"/>
              </a:xfrm>
              <a:prstGeom prst="rect">
                <a:avLst/>
              </a:prstGeom>
              <a:solidFill>
                <a:srgbClr val="CCFFCC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0" name="テキスト ボックス 179">
              <a:extLst>
                <a:ext uri="{FF2B5EF4-FFF2-40B4-BE49-F238E27FC236}">
                  <a16:creationId xmlns:a16="http://schemas.microsoft.com/office/drawing/2014/main" id="{74C0C7C4-CD65-626D-F678-5D7E9FAF1B4F}"/>
                </a:ext>
              </a:extLst>
            </p:cNvPr>
            <p:cNvSpPr txBox="1"/>
            <p:nvPr/>
          </p:nvSpPr>
          <p:spPr>
            <a:xfrm>
              <a:off x="420054" y="4260615"/>
              <a:ext cx="3131983" cy="10897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sz="1600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職業適性検査で、あなた自身の得意な分野や職業適性をしっかりチェック！確実なスタートを図るために自分を知ることから始める講座です。</a:t>
              </a:r>
              <a:endParaRPr lang="en-US" altLang="ja-JP" sz="16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4" name="テキスト ボックス 183">
              <a:extLst>
                <a:ext uri="{FF2B5EF4-FFF2-40B4-BE49-F238E27FC236}">
                  <a16:creationId xmlns:a16="http://schemas.microsoft.com/office/drawing/2014/main" id="{26095F64-AC38-19CF-C00E-23DEBC5B1031}"/>
                </a:ext>
              </a:extLst>
            </p:cNvPr>
            <p:cNvSpPr txBox="1"/>
            <p:nvPr/>
          </p:nvSpPr>
          <p:spPr>
            <a:xfrm>
              <a:off x="306460" y="5576208"/>
              <a:ext cx="33045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GATB</a:t>
              </a:r>
              <a:r>
                <a:rPr lang="ja-JP" altLang="en-US" sz="3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①</a:t>
              </a:r>
            </a:p>
          </p:txBody>
        </p:sp>
        <p:sp>
          <p:nvSpPr>
            <p:cNvPr id="185" name="テキスト ボックス 184">
              <a:extLst>
                <a:ext uri="{FF2B5EF4-FFF2-40B4-BE49-F238E27FC236}">
                  <a16:creationId xmlns:a16="http://schemas.microsoft.com/office/drawing/2014/main" id="{341F68CE-E916-C90B-48DD-D4A91A5CAAAE}"/>
                </a:ext>
              </a:extLst>
            </p:cNvPr>
            <p:cNvSpPr txBox="1"/>
            <p:nvPr/>
          </p:nvSpPr>
          <p:spPr>
            <a:xfrm>
              <a:off x="239059" y="6194844"/>
              <a:ext cx="33948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厚生労働省編　一般職業適性検査</a:t>
              </a:r>
            </a:p>
          </p:txBody>
        </p:sp>
        <p:sp>
          <p:nvSpPr>
            <p:cNvPr id="191" name="テキスト ボックス 190">
              <a:extLst>
                <a:ext uri="{FF2B5EF4-FFF2-40B4-BE49-F238E27FC236}">
                  <a16:creationId xmlns:a16="http://schemas.microsoft.com/office/drawing/2014/main" id="{7365D64F-DD94-2CE8-9F52-686CEA993183}"/>
                </a:ext>
              </a:extLst>
            </p:cNvPr>
            <p:cNvSpPr txBox="1"/>
            <p:nvPr/>
          </p:nvSpPr>
          <p:spPr>
            <a:xfrm>
              <a:off x="420054" y="3939597"/>
              <a:ext cx="1058609" cy="348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ja-JP" sz="2000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2000" dirty="0">
                  <a:solidFill>
                    <a:srgbClr val="00B05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日目</a:t>
              </a:r>
              <a:endParaRPr lang="en-US" altLang="ja-JP" sz="2000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97" name="グループ化 196">
            <a:extLst>
              <a:ext uri="{FF2B5EF4-FFF2-40B4-BE49-F238E27FC236}">
                <a16:creationId xmlns:a16="http://schemas.microsoft.com/office/drawing/2014/main" id="{9105076D-AF1B-B2E9-EFC2-8385B92FA90B}"/>
              </a:ext>
            </a:extLst>
          </p:cNvPr>
          <p:cNvGrpSpPr/>
          <p:nvPr/>
        </p:nvGrpSpPr>
        <p:grpSpPr>
          <a:xfrm>
            <a:off x="3875363" y="4043222"/>
            <a:ext cx="3494163" cy="2797223"/>
            <a:chOff x="3846517" y="3786369"/>
            <a:chExt cx="3494163" cy="2797223"/>
          </a:xfrm>
        </p:grpSpPr>
        <p:grpSp>
          <p:nvGrpSpPr>
            <p:cNvPr id="177" name="グループ化 176">
              <a:extLst>
                <a:ext uri="{FF2B5EF4-FFF2-40B4-BE49-F238E27FC236}">
                  <a16:creationId xmlns:a16="http://schemas.microsoft.com/office/drawing/2014/main" id="{95B220BB-58C9-495A-F6B2-3AEEEF17523E}"/>
                </a:ext>
              </a:extLst>
            </p:cNvPr>
            <p:cNvGrpSpPr/>
            <p:nvPr/>
          </p:nvGrpSpPr>
          <p:grpSpPr>
            <a:xfrm>
              <a:off x="3846517" y="3786369"/>
              <a:ext cx="3494163" cy="2797223"/>
              <a:chOff x="3846517" y="3786369"/>
              <a:chExt cx="3494163" cy="2797223"/>
            </a:xfrm>
          </p:grpSpPr>
          <p:sp>
            <p:nvSpPr>
              <p:cNvPr id="169" name="四角形: 角を丸くする 168">
                <a:extLst>
                  <a:ext uri="{FF2B5EF4-FFF2-40B4-BE49-F238E27FC236}">
                    <a16:creationId xmlns:a16="http://schemas.microsoft.com/office/drawing/2014/main" id="{457465F0-5574-420D-D887-A12FA8CEDAB7}"/>
                  </a:ext>
                </a:extLst>
              </p:cNvPr>
              <p:cNvSpPr/>
              <p:nvPr/>
            </p:nvSpPr>
            <p:spPr>
              <a:xfrm>
                <a:off x="3859908" y="3786369"/>
                <a:ext cx="3473377" cy="2789473"/>
              </a:xfrm>
              <a:prstGeom prst="roundRect">
                <a:avLst/>
              </a:prstGeom>
              <a:noFill/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正方形/長方形 169">
                <a:extLst>
                  <a:ext uri="{FF2B5EF4-FFF2-40B4-BE49-F238E27FC236}">
                    <a16:creationId xmlns:a16="http://schemas.microsoft.com/office/drawing/2014/main" id="{86EDF223-51C9-42CD-1EBD-2526049CEC9A}"/>
                  </a:ext>
                </a:extLst>
              </p:cNvPr>
              <p:cNvSpPr/>
              <p:nvPr/>
            </p:nvSpPr>
            <p:spPr>
              <a:xfrm>
                <a:off x="3846517" y="5426437"/>
                <a:ext cx="3494163" cy="115715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1" name="テキスト ボックス 180">
              <a:extLst>
                <a:ext uri="{FF2B5EF4-FFF2-40B4-BE49-F238E27FC236}">
                  <a16:creationId xmlns:a16="http://schemas.microsoft.com/office/drawing/2014/main" id="{70941775-B71B-E815-E7F1-919348C9CD60}"/>
                </a:ext>
              </a:extLst>
            </p:cNvPr>
            <p:cNvSpPr txBox="1"/>
            <p:nvPr/>
          </p:nvSpPr>
          <p:spPr>
            <a:xfrm>
              <a:off x="4060757" y="4234917"/>
              <a:ext cx="3142800" cy="1089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sz="1600" dirty="0">
                  <a:solidFill>
                    <a:schemeClr val="accent5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職業に必要な９つの適性能を専門のカウンセラーがていねいに解説！数万とある職業から自分の適性を知り、就職に役立てていきましょう。</a:t>
              </a:r>
            </a:p>
          </p:txBody>
        </p:sp>
        <p:sp>
          <p:nvSpPr>
            <p:cNvPr id="186" name="テキスト ボックス 185">
              <a:extLst>
                <a:ext uri="{FF2B5EF4-FFF2-40B4-BE49-F238E27FC236}">
                  <a16:creationId xmlns:a16="http://schemas.microsoft.com/office/drawing/2014/main" id="{5045154A-1CDF-DE67-0C3C-9346451BB67A}"/>
                </a:ext>
              </a:extLst>
            </p:cNvPr>
            <p:cNvSpPr txBox="1"/>
            <p:nvPr/>
          </p:nvSpPr>
          <p:spPr>
            <a:xfrm>
              <a:off x="3949999" y="5562348"/>
              <a:ext cx="3359840" cy="657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3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GATB</a:t>
              </a:r>
              <a:r>
                <a:rPr lang="ja-JP" altLang="en-US" sz="3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②</a:t>
              </a:r>
            </a:p>
          </p:txBody>
        </p:sp>
        <p:sp>
          <p:nvSpPr>
            <p:cNvPr id="187" name="テキスト ボックス 186">
              <a:extLst>
                <a:ext uri="{FF2B5EF4-FFF2-40B4-BE49-F238E27FC236}">
                  <a16:creationId xmlns:a16="http://schemas.microsoft.com/office/drawing/2014/main" id="{ECF6D43F-1B9D-98B1-62F6-8F41FB6BED67}"/>
                </a:ext>
              </a:extLst>
            </p:cNvPr>
            <p:cNvSpPr txBox="1"/>
            <p:nvPr/>
          </p:nvSpPr>
          <p:spPr>
            <a:xfrm>
              <a:off x="3989414" y="6129105"/>
              <a:ext cx="322930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GATB</a:t>
              </a:r>
              <a:r>
                <a:rPr lang="ja-JP" altLang="en-US" sz="1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結果の見方・活かし方</a:t>
              </a:r>
            </a:p>
          </p:txBody>
        </p:sp>
        <p:sp>
          <p:nvSpPr>
            <p:cNvPr id="192" name="テキスト ボックス 191">
              <a:extLst>
                <a:ext uri="{FF2B5EF4-FFF2-40B4-BE49-F238E27FC236}">
                  <a16:creationId xmlns:a16="http://schemas.microsoft.com/office/drawing/2014/main" id="{25598F47-AE2B-D69C-8FD0-5F7DC681A9B3}"/>
                </a:ext>
              </a:extLst>
            </p:cNvPr>
            <p:cNvSpPr txBox="1"/>
            <p:nvPr/>
          </p:nvSpPr>
          <p:spPr>
            <a:xfrm>
              <a:off x="4072875" y="3939597"/>
              <a:ext cx="1058609" cy="348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２日目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98" name="グループ化 197">
            <a:extLst>
              <a:ext uri="{FF2B5EF4-FFF2-40B4-BE49-F238E27FC236}">
                <a16:creationId xmlns:a16="http://schemas.microsoft.com/office/drawing/2014/main" id="{1C6F800D-F292-C30F-3546-9A6A739DBF2F}"/>
              </a:ext>
            </a:extLst>
          </p:cNvPr>
          <p:cNvGrpSpPr/>
          <p:nvPr/>
        </p:nvGrpSpPr>
        <p:grpSpPr>
          <a:xfrm>
            <a:off x="236446" y="6993212"/>
            <a:ext cx="3499200" cy="2821369"/>
            <a:chOff x="236446" y="6736359"/>
            <a:chExt cx="3499200" cy="2821369"/>
          </a:xfrm>
        </p:grpSpPr>
        <p:sp>
          <p:nvSpPr>
            <p:cNvPr id="182" name="テキスト ボックス 181">
              <a:extLst>
                <a:ext uri="{FF2B5EF4-FFF2-40B4-BE49-F238E27FC236}">
                  <a16:creationId xmlns:a16="http://schemas.microsoft.com/office/drawing/2014/main" id="{78AD5E5D-C21D-3622-8E97-55AC43446AF6}"/>
                </a:ext>
              </a:extLst>
            </p:cNvPr>
            <p:cNvSpPr txBox="1"/>
            <p:nvPr/>
          </p:nvSpPr>
          <p:spPr>
            <a:xfrm>
              <a:off x="428337" y="7257318"/>
              <a:ext cx="3152479" cy="1089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sz="1600" dirty="0">
                  <a:solidFill>
                    <a:srgbClr val="CC0066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履歴書・職務経歴書・添え状・封筒などの書き方には、悩みがつきません。応募の際に必要な書類の書き方について具体的に学べる講座です。</a:t>
              </a:r>
              <a:endParaRPr lang="en-US" altLang="ja-JP" sz="1600" dirty="0">
                <a:solidFill>
                  <a:srgbClr val="CC0066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178" name="グループ化 177">
              <a:extLst>
                <a:ext uri="{FF2B5EF4-FFF2-40B4-BE49-F238E27FC236}">
                  <a16:creationId xmlns:a16="http://schemas.microsoft.com/office/drawing/2014/main" id="{97F18367-8E63-56BA-DCB4-774C4B313F54}"/>
                </a:ext>
              </a:extLst>
            </p:cNvPr>
            <p:cNvGrpSpPr/>
            <p:nvPr/>
          </p:nvGrpSpPr>
          <p:grpSpPr>
            <a:xfrm>
              <a:off x="236446" y="6736359"/>
              <a:ext cx="3499200" cy="2821369"/>
              <a:chOff x="236446" y="6736359"/>
              <a:chExt cx="3499200" cy="2821369"/>
            </a:xfrm>
          </p:grpSpPr>
          <p:sp>
            <p:nvSpPr>
              <p:cNvPr id="172" name="四角形: 角を丸くする 171">
                <a:extLst>
                  <a:ext uri="{FF2B5EF4-FFF2-40B4-BE49-F238E27FC236}">
                    <a16:creationId xmlns:a16="http://schemas.microsoft.com/office/drawing/2014/main" id="{AA6379C0-CF2C-4118-88C7-4D6C175F44A2}"/>
                  </a:ext>
                </a:extLst>
              </p:cNvPr>
              <p:cNvSpPr/>
              <p:nvPr/>
            </p:nvSpPr>
            <p:spPr>
              <a:xfrm>
                <a:off x="249836" y="6736359"/>
                <a:ext cx="3473377" cy="2789473"/>
              </a:xfrm>
              <a:prstGeom prst="roundRect">
                <a:avLst/>
              </a:prstGeom>
              <a:noFill/>
              <a:ln w="19050">
                <a:solidFill>
                  <a:srgbClr val="FF99C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正方形/長方形 172">
                <a:extLst>
                  <a:ext uri="{FF2B5EF4-FFF2-40B4-BE49-F238E27FC236}">
                    <a16:creationId xmlns:a16="http://schemas.microsoft.com/office/drawing/2014/main" id="{D2B73C48-843C-1609-8D9D-0BDFC5E2FAB2}"/>
                  </a:ext>
                </a:extLst>
              </p:cNvPr>
              <p:cNvSpPr/>
              <p:nvPr/>
            </p:nvSpPr>
            <p:spPr>
              <a:xfrm>
                <a:off x="236446" y="8400573"/>
                <a:ext cx="3499200" cy="1157155"/>
              </a:xfrm>
              <a:prstGeom prst="rect">
                <a:avLst/>
              </a:prstGeom>
              <a:solidFill>
                <a:srgbClr val="FFE1F0"/>
              </a:solidFill>
              <a:ln w="285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88" name="テキスト ボックス 187">
              <a:extLst>
                <a:ext uri="{FF2B5EF4-FFF2-40B4-BE49-F238E27FC236}">
                  <a16:creationId xmlns:a16="http://schemas.microsoft.com/office/drawing/2014/main" id="{73638353-8A52-C017-EB71-428C7F6FDEC8}"/>
                </a:ext>
              </a:extLst>
            </p:cNvPr>
            <p:cNvSpPr txBox="1"/>
            <p:nvPr/>
          </p:nvSpPr>
          <p:spPr>
            <a:xfrm>
              <a:off x="267545" y="8631361"/>
              <a:ext cx="3394800" cy="657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応募書類作成</a:t>
              </a:r>
            </a:p>
          </p:txBody>
        </p:sp>
        <p:sp>
          <p:nvSpPr>
            <p:cNvPr id="193" name="テキスト ボックス 192">
              <a:extLst>
                <a:ext uri="{FF2B5EF4-FFF2-40B4-BE49-F238E27FC236}">
                  <a16:creationId xmlns:a16="http://schemas.microsoft.com/office/drawing/2014/main" id="{AD9C0DE5-058D-95CB-7625-0D9483429A32}"/>
                </a:ext>
              </a:extLst>
            </p:cNvPr>
            <p:cNvSpPr txBox="1"/>
            <p:nvPr/>
          </p:nvSpPr>
          <p:spPr>
            <a:xfrm>
              <a:off x="420054" y="6931245"/>
              <a:ext cx="1058609" cy="348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ja-JP" altLang="en-US" sz="2000" dirty="0">
                  <a:solidFill>
                    <a:srgbClr val="CC0066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３日目</a:t>
              </a:r>
              <a:endParaRPr lang="en-US" altLang="ja-JP" sz="2000" dirty="0">
                <a:solidFill>
                  <a:srgbClr val="CC0066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201" name="グループ化 200">
            <a:extLst>
              <a:ext uri="{FF2B5EF4-FFF2-40B4-BE49-F238E27FC236}">
                <a16:creationId xmlns:a16="http://schemas.microsoft.com/office/drawing/2014/main" id="{372E1F31-4A8D-7548-1797-37EEBB65AC4D}"/>
              </a:ext>
            </a:extLst>
          </p:cNvPr>
          <p:cNvGrpSpPr/>
          <p:nvPr/>
        </p:nvGrpSpPr>
        <p:grpSpPr>
          <a:xfrm>
            <a:off x="3772089" y="7000832"/>
            <a:ext cx="3562680" cy="2809874"/>
            <a:chOff x="3772089" y="6715811"/>
            <a:chExt cx="3562680" cy="2809874"/>
          </a:xfrm>
        </p:grpSpPr>
        <p:sp>
          <p:nvSpPr>
            <p:cNvPr id="176" name="正方形/長方形 175">
              <a:extLst>
                <a:ext uri="{FF2B5EF4-FFF2-40B4-BE49-F238E27FC236}">
                  <a16:creationId xmlns:a16="http://schemas.microsoft.com/office/drawing/2014/main" id="{FC719B96-02A4-0754-40AC-E80BF999D2FA}"/>
                </a:ext>
              </a:extLst>
            </p:cNvPr>
            <p:cNvSpPr/>
            <p:nvPr/>
          </p:nvSpPr>
          <p:spPr>
            <a:xfrm>
              <a:off x="3835569" y="8368530"/>
              <a:ext cx="3499200" cy="115715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9" name="グループ化 198">
              <a:extLst>
                <a:ext uri="{FF2B5EF4-FFF2-40B4-BE49-F238E27FC236}">
                  <a16:creationId xmlns:a16="http://schemas.microsoft.com/office/drawing/2014/main" id="{AA253A05-4A79-BDD4-EF7A-6C183743627C}"/>
                </a:ext>
              </a:extLst>
            </p:cNvPr>
            <p:cNvGrpSpPr/>
            <p:nvPr/>
          </p:nvGrpSpPr>
          <p:grpSpPr>
            <a:xfrm>
              <a:off x="3772089" y="6715811"/>
              <a:ext cx="3548961" cy="2789473"/>
              <a:chOff x="3772089" y="6736359"/>
              <a:chExt cx="3548961" cy="2789473"/>
            </a:xfrm>
          </p:grpSpPr>
          <p:sp>
            <p:nvSpPr>
              <p:cNvPr id="175" name="四角形: 角を丸くする 174">
                <a:extLst>
                  <a:ext uri="{FF2B5EF4-FFF2-40B4-BE49-F238E27FC236}">
                    <a16:creationId xmlns:a16="http://schemas.microsoft.com/office/drawing/2014/main" id="{418DE2B2-4713-DB5B-09E5-D037ED6C5775}"/>
                  </a:ext>
                </a:extLst>
              </p:cNvPr>
              <p:cNvSpPr/>
              <p:nvPr/>
            </p:nvSpPr>
            <p:spPr>
              <a:xfrm>
                <a:off x="3847673" y="6736359"/>
                <a:ext cx="3473377" cy="2789473"/>
              </a:xfrm>
              <a:prstGeom prst="roundRect">
                <a:avLst/>
              </a:prstGeom>
              <a:noFill/>
              <a:ln w="19050">
                <a:solidFill>
                  <a:srgbClr val="FFE69D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テキスト ボックス 182">
                <a:extLst>
                  <a:ext uri="{FF2B5EF4-FFF2-40B4-BE49-F238E27FC236}">
                    <a16:creationId xmlns:a16="http://schemas.microsoft.com/office/drawing/2014/main" id="{02F1B1DD-7E42-C774-D15A-71BB6520BEE7}"/>
                  </a:ext>
                </a:extLst>
              </p:cNvPr>
              <p:cNvSpPr txBox="1"/>
              <p:nvPr/>
            </p:nvSpPr>
            <p:spPr>
              <a:xfrm>
                <a:off x="4022918" y="7256220"/>
                <a:ext cx="3146400" cy="1089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ja-JP" altLang="en-US" sz="1600" dirty="0">
                    <a:solidFill>
                      <a:schemeClr val="accent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面接はちょっと苦手と感じているあなたへ。面接を受ける際の心構えから、応答の仕方、敬語の使い方などについて学べる講座です。</a:t>
                </a:r>
                <a:endParaRPr lang="en-US" altLang="ja-JP" sz="16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73E6AEAC-8C41-1549-261A-F4C1A832195C}"/>
                  </a:ext>
                </a:extLst>
              </p:cNvPr>
              <p:cNvSpPr txBox="1"/>
              <p:nvPr/>
            </p:nvSpPr>
            <p:spPr>
              <a:xfrm>
                <a:off x="3888754" y="9104115"/>
                <a:ext cx="322930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4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ビジネスマナー</a:t>
                </a:r>
              </a:p>
            </p:txBody>
          </p:sp>
          <p:sp>
            <p:nvSpPr>
              <p:cNvPr id="194" name="テキスト ボックス 193">
                <a:extLst>
                  <a:ext uri="{FF2B5EF4-FFF2-40B4-BE49-F238E27FC236}">
                    <a16:creationId xmlns:a16="http://schemas.microsoft.com/office/drawing/2014/main" id="{05F9BFA7-14E1-399E-D94D-4136F4F5C317}"/>
                  </a:ext>
                </a:extLst>
              </p:cNvPr>
              <p:cNvSpPr txBox="1"/>
              <p:nvPr/>
            </p:nvSpPr>
            <p:spPr>
              <a:xfrm>
                <a:off x="4030868" y="6931245"/>
                <a:ext cx="1058609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ja-JP" altLang="en-US" sz="2000" dirty="0">
                    <a:solidFill>
                      <a:schemeClr val="accent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４日目</a:t>
                </a:r>
                <a:endParaRPr lang="en-US" altLang="ja-JP" sz="2000" dirty="0">
                  <a:solidFill>
                    <a:schemeClr val="accent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89" name="テキスト ボックス 188">
                <a:extLst>
                  <a:ext uri="{FF2B5EF4-FFF2-40B4-BE49-F238E27FC236}">
                    <a16:creationId xmlns:a16="http://schemas.microsoft.com/office/drawing/2014/main" id="{26779400-26E7-962C-AF58-3D5BE951671E}"/>
                  </a:ext>
                </a:extLst>
              </p:cNvPr>
              <p:cNvSpPr txBox="1"/>
              <p:nvPr/>
            </p:nvSpPr>
            <p:spPr>
              <a:xfrm>
                <a:off x="3772089" y="8563768"/>
                <a:ext cx="3384377" cy="5949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3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面接対策</a:t>
                </a:r>
              </a:p>
            </p:txBody>
          </p:sp>
        </p:grpSp>
      </p:grpSp>
      <p:sp>
        <p:nvSpPr>
          <p:cNvPr id="203" name="角丸四角形 15">
            <a:extLst>
              <a:ext uri="{FF2B5EF4-FFF2-40B4-BE49-F238E27FC236}">
                <a16:creationId xmlns:a16="http://schemas.microsoft.com/office/drawing/2014/main" id="{B0505A01-01BE-FF59-8714-2D09DA3E2306}"/>
              </a:ext>
            </a:extLst>
          </p:cNvPr>
          <p:cNvSpPr/>
          <p:nvPr/>
        </p:nvSpPr>
        <p:spPr>
          <a:xfrm>
            <a:off x="182461" y="3646484"/>
            <a:ext cx="7187066" cy="348530"/>
          </a:xfrm>
          <a:prstGeom prst="roundRect">
            <a:avLst>
              <a:gd name="adj" fmla="val 394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講座内容</a:t>
            </a:r>
            <a:endParaRPr lang="en-US" altLang="ja-JP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06" name="グループ化 205">
            <a:extLst>
              <a:ext uri="{FF2B5EF4-FFF2-40B4-BE49-F238E27FC236}">
                <a16:creationId xmlns:a16="http://schemas.microsoft.com/office/drawing/2014/main" id="{3EFC04C8-AB3E-A481-DE8D-12B7D1FF3848}"/>
              </a:ext>
            </a:extLst>
          </p:cNvPr>
          <p:cNvGrpSpPr/>
          <p:nvPr/>
        </p:nvGrpSpPr>
        <p:grpSpPr>
          <a:xfrm>
            <a:off x="4753925" y="3628830"/>
            <a:ext cx="2389158" cy="397158"/>
            <a:chOff x="5031325" y="3628830"/>
            <a:chExt cx="2389158" cy="397158"/>
          </a:xfrm>
          <a:solidFill>
            <a:srgbClr val="00B0F0"/>
          </a:solidFill>
        </p:grpSpPr>
        <p:sp>
          <p:nvSpPr>
            <p:cNvPr id="204" name="テキスト ボックス 203">
              <a:extLst>
                <a:ext uri="{FF2B5EF4-FFF2-40B4-BE49-F238E27FC236}">
                  <a16:creationId xmlns:a16="http://schemas.microsoft.com/office/drawing/2014/main" id="{C6B64A13-42ED-EE80-0421-B850A09992B7}"/>
                </a:ext>
              </a:extLst>
            </p:cNvPr>
            <p:cNvSpPr txBox="1"/>
            <p:nvPr/>
          </p:nvSpPr>
          <p:spPr>
            <a:xfrm>
              <a:off x="5031325" y="3628830"/>
              <a:ext cx="23891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ja-JP" altLang="en-US" sz="1100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４日間参加も、１日のみ参加も</a:t>
              </a:r>
              <a:r>
                <a:rPr lang="en-US" altLang="ja-JP" sz="1100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OK</a:t>
              </a:r>
              <a:r>
                <a:rPr lang="ja-JP" altLang="en-US" sz="1100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！</a:t>
              </a:r>
            </a:p>
          </p:txBody>
        </p:sp>
        <p:sp>
          <p:nvSpPr>
            <p:cNvPr id="205" name="テキスト ボックス 204">
              <a:extLst>
                <a:ext uri="{FF2B5EF4-FFF2-40B4-BE49-F238E27FC236}">
                  <a16:creationId xmlns:a16="http://schemas.microsoft.com/office/drawing/2014/main" id="{9243F267-4B02-6871-688C-D0658685E0F7}"/>
                </a:ext>
              </a:extLst>
            </p:cNvPr>
            <p:cNvSpPr txBox="1"/>
            <p:nvPr/>
          </p:nvSpPr>
          <p:spPr>
            <a:xfrm>
              <a:off x="5099267" y="3810544"/>
              <a:ext cx="23212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※GATB</a:t>
              </a:r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を希望の方は原則</a:t>
              </a:r>
              <a:r>
                <a:rPr lang="en-US" altLang="ja-JP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日間の受講となります。</a:t>
              </a:r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5A8B2187-6BB6-C61C-CAAF-72E20C041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5947">
            <a:off x="3070233" y="4070209"/>
            <a:ext cx="516142" cy="638913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DCFBAD3A-72A5-DB43-0DC0-CE2157F27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563" y="7028189"/>
            <a:ext cx="493033" cy="548767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636600A4-3D32-AD9C-ADCF-EECB1AF657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4585" y="7004237"/>
            <a:ext cx="491918" cy="49191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5D3C4DE-5396-C05C-CDFF-21FDB6FB9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272" y="4069596"/>
            <a:ext cx="546194" cy="483627"/>
          </a:xfrm>
          <a:prstGeom prst="rect">
            <a:avLst/>
          </a:prstGeom>
        </p:spPr>
      </p:pic>
      <p:sp>
        <p:nvSpPr>
          <p:cNvPr id="35" name="吹き出し: 円形 34">
            <a:extLst>
              <a:ext uri="{FF2B5EF4-FFF2-40B4-BE49-F238E27FC236}">
                <a16:creationId xmlns:a16="http://schemas.microsoft.com/office/drawing/2014/main" id="{AA448EDC-4D43-C8E7-A439-D46236AD7C07}"/>
              </a:ext>
            </a:extLst>
          </p:cNvPr>
          <p:cNvSpPr/>
          <p:nvPr/>
        </p:nvSpPr>
        <p:spPr>
          <a:xfrm>
            <a:off x="5537957" y="263041"/>
            <a:ext cx="1680763" cy="1061124"/>
          </a:xfrm>
          <a:prstGeom prst="wedgeEllipseCallout">
            <a:avLst>
              <a:gd name="adj1" fmla="val 13419"/>
              <a:gd name="adj2" fmla="val 6900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日だけの</a:t>
            </a:r>
            <a:endParaRPr kumimoji="1"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参加も</a:t>
            </a:r>
            <a:r>
              <a:rPr kumimoji="1"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OK</a:t>
            </a:r>
            <a:endParaRPr kumimoji="1"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0F78DADE-F3E8-5869-AAA8-17D7060CB9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516" y="1475939"/>
            <a:ext cx="1622769" cy="121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05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16">
            <a:extLst>
              <a:ext uri="{FF2B5EF4-FFF2-40B4-BE49-F238E27FC236}">
                <a16:creationId xmlns:a16="http://schemas.microsoft.com/office/drawing/2014/main" id="{091756AC-9D47-E420-533F-314DB2CA0A8A}"/>
              </a:ext>
            </a:extLst>
          </p:cNvPr>
          <p:cNvSpPr/>
          <p:nvPr/>
        </p:nvSpPr>
        <p:spPr>
          <a:xfrm>
            <a:off x="198992" y="5175055"/>
            <a:ext cx="7176926" cy="3051342"/>
          </a:xfrm>
          <a:prstGeom prst="roundRect">
            <a:avLst>
              <a:gd name="adj" fmla="val 3688"/>
            </a:avLst>
          </a:prstGeom>
          <a:noFill/>
          <a:ln w="19050">
            <a:solidFill>
              <a:srgbClr val="FFD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24"/>
          </a:p>
        </p:txBody>
      </p:sp>
      <p:sp>
        <p:nvSpPr>
          <p:cNvPr id="5" name="角丸四角形 55">
            <a:extLst>
              <a:ext uri="{FF2B5EF4-FFF2-40B4-BE49-F238E27FC236}">
                <a16:creationId xmlns:a16="http://schemas.microsoft.com/office/drawing/2014/main" id="{DADFBCFC-15F3-9BE0-F632-323354FFC9D9}"/>
              </a:ext>
            </a:extLst>
          </p:cNvPr>
          <p:cNvSpPr/>
          <p:nvPr/>
        </p:nvSpPr>
        <p:spPr>
          <a:xfrm>
            <a:off x="117833" y="5240473"/>
            <a:ext cx="3534225" cy="306662"/>
          </a:xfrm>
          <a:prstGeom prst="roundRect">
            <a:avLst>
              <a:gd name="adj" fmla="val 394"/>
            </a:avLst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  いつここ就活講座　 同 日 開 催  ●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31E8FC46-9088-4C61-E150-E6BE00FB6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220967"/>
              </p:ext>
            </p:extLst>
          </p:nvPr>
        </p:nvGraphicFramePr>
        <p:xfrm>
          <a:off x="300677" y="5504894"/>
          <a:ext cx="3534228" cy="307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3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3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96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小山市会場</a:t>
                      </a:r>
                    </a:p>
                  </a:txBody>
                  <a:tcPr marL="91441" marR="9144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71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栃木市会場</a:t>
                      </a:r>
                    </a:p>
                  </a:txBody>
                  <a:tcPr marL="91441" marR="9144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71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足利市会場</a:t>
                      </a:r>
                    </a:p>
                  </a:txBody>
                  <a:tcPr marL="91441" marR="9144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4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271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佐野市会場</a:t>
                      </a:r>
                    </a:p>
                  </a:txBody>
                  <a:tcPr marL="91441" marR="9144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角丸四角形 56">
            <a:extLst>
              <a:ext uri="{FF2B5EF4-FFF2-40B4-BE49-F238E27FC236}">
                <a16:creationId xmlns:a16="http://schemas.microsoft.com/office/drawing/2014/main" id="{69865A18-8FFA-77F8-CF05-2D3BDD84F4A0}"/>
              </a:ext>
            </a:extLst>
          </p:cNvPr>
          <p:cNvSpPr/>
          <p:nvPr/>
        </p:nvSpPr>
        <p:spPr>
          <a:xfrm>
            <a:off x="3857256" y="5523238"/>
            <a:ext cx="1151023" cy="270312"/>
          </a:xfrm>
          <a:prstGeom prst="roundRect">
            <a:avLst/>
          </a:prstGeom>
          <a:noFill/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200" dirty="0">
              <a:solidFill>
                <a:schemeClr val="bg1"/>
              </a:solidFill>
              <a:latin typeface="07ロゴたいぷゴシックCondense" panose="02000600000000000000" pitchFamily="50" charset="-128"/>
              <a:ea typeface="07ロゴたいぷゴシックCondense" panose="02000600000000000000" pitchFamily="50" charset="-128"/>
            </a:endParaRPr>
          </a:p>
        </p:txBody>
      </p:sp>
      <p:sp>
        <p:nvSpPr>
          <p:cNvPr id="9" name="角丸四角形 60">
            <a:extLst>
              <a:ext uri="{FF2B5EF4-FFF2-40B4-BE49-F238E27FC236}">
                <a16:creationId xmlns:a16="http://schemas.microsoft.com/office/drawing/2014/main" id="{D65907B5-50C4-04FF-7594-500AAD96C6B1}"/>
              </a:ext>
            </a:extLst>
          </p:cNvPr>
          <p:cNvSpPr/>
          <p:nvPr/>
        </p:nvSpPr>
        <p:spPr>
          <a:xfrm>
            <a:off x="5089438" y="5515818"/>
            <a:ext cx="1151023" cy="270312"/>
          </a:xfrm>
          <a:prstGeom prst="roundRect">
            <a:avLst/>
          </a:prstGeom>
          <a:noFill/>
          <a:ln w="127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200" dirty="0">
              <a:solidFill>
                <a:schemeClr val="bg1"/>
              </a:solidFill>
              <a:latin typeface="07ロゴたいぷゴシックCondense" panose="02000600000000000000" pitchFamily="50" charset="-128"/>
              <a:ea typeface="07ロゴたいぷゴシックCondense" panose="0200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4B9E281-1780-9225-B5EA-CB500C556F24}"/>
              </a:ext>
            </a:extLst>
          </p:cNvPr>
          <p:cNvSpPr txBox="1"/>
          <p:nvPr/>
        </p:nvSpPr>
        <p:spPr>
          <a:xfrm>
            <a:off x="3857255" y="5508038"/>
            <a:ext cx="1151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要事前予約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0C66AF7-476F-04D0-C582-ADE3FB5F830C}"/>
              </a:ext>
            </a:extLst>
          </p:cNvPr>
          <p:cNvSpPr txBox="1"/>
          <p:nvPr/>
        </p:nvSpPr>
        <p:spPr>
          <a:xfrm>
            <a:off x="5089438" y="5501599"/>
            <a:ext cx="1173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1200" dirty="0">
                <a:solidFill>
                  <a:srgbClr val="FF66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相談無料</a:t>
            </a:r>
          </a:p>
        </p:txBody>
      </p: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C6E49184-608A-698F-24BB-7F35FD802B71}"/>
              </a:ext>
            </a:extLst>
          </p:cNvPr>
          <p:cNvGrpSpPr/>
          <p:nvPr/>
        </p:nvGrpSpPr>
        <p:grpSpPr>
          <a:xfrm>
            <a:off x="723001" y="5889167"/>
            <a:ext cx="882473" cy="882474"/>
            <a:chOff x="550991" y="6463579"/>
            <a:chExt cx="882473" cy="882474"/>
          </a:xfrm>
          <a:solidFill>
            <a:srgbClr val="00B0F0"/>
          </a:solidFill>
        </p:grpSpPr>
        <p:sp>
          <p:nvSpPr>
            <p:cNvPr id="27" name="円/楕円 4">
              <a:extLst>
                <a:ext uri="{FF2B5EF4-FFF2-40B4-BE49-F238E27FC236}">
                  <a16:creationId xmlns:a16="http://schemas.microsoft.com/office/drawing/2014/main" id="{285A4F90-CC3C-12D7-24F7-DDA83C25AD7E}"/>
                </a:ext>
              </a:extLst>
            </p:cNvPr>
            <p:cNvSpPr/>
            <p:nvPr/>
          </p:nvSpPr>
          <p:spPr>
            <a:xfrm>
              <a:off x="550991" y="6463579"/>
              <a:ext cx="882473" cy="882474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3E7CB078-907A-CB29-E36A-D99EE9DE65D2}"/>
                </a:ext>
              </a:extLst>
            </p:cNvPr>
            <p:cNvSpPr txBox="1"/>
            <p:nvPr/>
          </p:nvSpPr>
          <p:spPr>
            <a:xfrm>
              <a:off x="603732" y="6566671"/>
              <a:ext cx="8023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就</a:t>
              </a:r>
            </a:p>
          </p:txBody>
        </p:sp>
      </p:grp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923D532D-785B-1713-9B6D-B8EE72668D3E}"/>
              </a:ext>
            </a:extLst>
          </p:cNvPr>
          <p:cNvGrpSpPr/>
          <p:nvPr/>
        </p:nvGrpSpPr>
        <p:grpSpPr>
          <a:xfrm>
            <a:off x="1723235" y="5911213"/>
            <a:ext cx="882473" cy="895957"/>
            <a:chOff x="2326370" y="6534208"/>
            <a:chExt cx="882473" cy="895957"/>
          </a:xfrm>
          <a:solidFill>
            <a:srgbClr val="00B0F0"/>
          </a:solidFill>
        </p:grpSpPr>
        <p:sp>
          <p:nvSpPr>
            <p:cNvPr id="25" name="円/楕円 47">
              <a:extLst>
                <a:ext uri="{FF2B5EF4-FFF2-40B4-BE49-F238E27FC236}">
                  <a16:creationId xmlns:a16="http://schemas.microsoft.com/office/drawing/2014/main" id="{ED58115F-AFD4-4B10-561A-C46C06858567}"/>
                </a:ext>
              </a:extLst>
            </p:cNvPr>
            <p:cNvSpPr/>
            <p:nvPr/>
          </p:nvSpPr>
          <p:spPr>
            <a:xfrm>
              <a:off x="2326370" y="6534208"/>
              <a:ext cx="882473" cy="882474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8BAB60DA-7531-5E03-5A47-0E94F107B22E}"/>
                </a:ext>
              </a:extLst>
            </p:cNvPr>
            <p:cNvSpPr txBox="1"/>
            <p:nvPr/>
          </p:nvSpPr>
          <p:spPr>
            <a:xfrm>
              <a:off x="2346285" y="6660724"/>
              <a:ext cx="8023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職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2108FF8C-7F31-4999-BF9F-242C8025BEEB}"/>
              </a:ext>
            </a:extLst>
          </p:cNvPr>
          <p:cNvGrpSpPr/>
          <p:nvPr/>
        </p:nvGrpSpPr>
        <p:grpSpPr>
          <a:xfrm>
            <a:off x="2733217" y="5911213"/>
            <a:ext cx="882473" cy="908396"/>
            <a:chOff x="2944922" y="6174017"/>
            <a:chExt cx="882473" cy="908396"/>
          </a:xfrm>
          <a:solidFill>
            <a:srgbClr val="00B0F0"/>
          </a:solidFill>
        </p:grpSpPr>
        <p:sp>
          <p:nvSpPr>
            <p:cNvPr id="23" name="円/楕円 50">
              <a:extLst>
                <a:ext uri="{FF2B5EF4-FFF2-40B4-BE49-F238E27FC236}">
                  <a16:creationId xmlns:a16="http://schemas.microsoft.com/office/drawing/2014/main" id="{6C6D1A4B-7FB7-3DE7-FA20-0A259185C7B2}"/>
                </a:ext>
              </a:extLst>
            </p:cNvPr>
            <p:cNvSpPr/>
            <p:nvPr/>
          </p:nvSpPr>
          <p:spPr>
            <a:xfrm>
              <a:off x="2944922" y="6174017"/>
              <a:ext cx="882473" cy="877770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E42E5F7-FA28-57F8-0AEC-A1DE8E75CE52}"/>
                </a:ext>
              </a:extLst>
            </p:cNvPr>
            <p:cNvSpPr txBox="1"/>
            <p:nvPr/>
          </p:nvSpPr>
          <p:spPr>
            <a:xfrm>
              <a:off x="2988835" y="6312972"/>
              <a:ext cx="8023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相</a:t>
              </a:r>
            </a:p>
          </p:txBody>
        </p:sp>
      </p:grpSp>
      <p:grpSp>
        <p:nvGrpSpPr>
          <p:cNvPr id="75" name="グループ化 74">
            <a:extLst>
              <a:ext uri="{FF2B5EF4-FFF2-40B4-BE49-F238E27FC236}">
                <a16:creationId xmlns:a16="http://schemas.microsoft.com/office/drawing/2014/main" id="{E677ACDE-71D2-10A0-E66B-D61FFC50A0EA}"/>
              </a:ext>
            </a:extLst>
          </p:cNvPr>
          <p:cNvGrpSpPr/>
          <p:nvPr/>
        </p:nvGrpSpPr>
        <p:grpSpPr>
          <a:xfrm>
            <a:off x="3711267" y="5919762"/>
            <a:ext cx="882473" cy="882474"/>
            <a:chOff x="4087385" y="6463986"/>
            <a:chExt cx="882473" cy="882474"/>
          </a:xfrm>
          <a:solidFill>
            <a:srgbClr val="00B0F0"/>
          </a:solidFill>
        </p:grpSpPr>
        <p:sp>
          <p:nvSpPr>
            <p:cNvPr id="17" name="円/楕円 53">
              <a:extLst>
                <a:ext uri="{FF2B5EF4-FFF2-40B4-BE49-F238E27FC236}">
                  <a16:creationId xmlns:a16="http://schemas.microsoft.com/office/drawing/2014/main" id="{B3EA2F49-EB33-4B8C-7A61-EEE6C027E98A}"/>
                </a:ext>
              </a:extLst>
            </p:cNvPr>
            <p:cNvSpPr/>
            <p:nvPr/>
          </p:nvSpPr>
          <p:spPr>
            <a:xfrm>
              <a:off x="4087385" y="6463986"/>
              <a:ext cx="882473" cy="882474"/>
            </a:xfrm>
            <a:prstGeom prst="ellipse">
              <a:avLst/>
            </a:prstGeom>
            <a:solidFill>
              <a:srgbClr val="FFD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4D5E5E8-C733-FFC5-03B6-282D12FA196E}"/>
                </a:ext>
              </a:extLst>
            </p:cNvPr>
            <p:cNvSpPr txBox="1"/>
            <p:nvPr/>
          </p:nvSpPr>
          <p:spPr>
            <a:xfrm>
              <a:off x="4119317" y="6576132"/>
              <a:ext cx="8023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4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談</a:t>
              </a: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39432D6-F55F-3DE4-764C-EF9D4FB6C4C0}"/>
              </a:ext>
            </a:extLst>
          </p:cNvPr>
          <p:cNvSpPr txBox="1"/>
          <p:nvPr/>
        </p:nvSpPr>
        <p:spPr>
          <a:xfrm>
            <a:off x="508929" y="6804408"/>
            <a:ext cx="3957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就活・就労に関する思いや悩みをぜひお聞かせ下さい。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99842E7-F840-DFBA-C7A2-666608EB25C1}"/>
              </a:ext>
            </a:extLst>
          </p:cNvPr>
          <p:cNvSpPr txBox="1"/>
          <p:nvPr/>
        </p:nvSpPr>
        <p:spPr>
          <a:xfrm>
            <a:off x="268998" y="7055695"/>
            <a:ext cx="5119512" cy="116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とちぎ県南若者サポートステーションのキャリアカウンセラーが、いつここ就活講座の開催日に各会場で就活・就労に関する相談を実施します。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ご相談は無料です。事前に予約が必要となりますので、まずはお気軽に下記連絡先までお問い合わせください。</a:t>
            </a: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3C5993E3-F50E-185F-FC69-B29561F6B66B}"/>
              </a:ext>
            </a:extLst>
          </p:cNvPr>
          <p:cNvGrpSpPr/>
          <p:nvPr/>
        </p:nvGrpSpPr>
        <p:grpSpPr>
          <a:xfrm>
            <a:off x="5384535" y="7134875"/>
            <a:ext cx="1613370" cy="684600"/>
            <a:chOff x="5135699" y="5675450"/>
            <a:chExt cx="1613370" cy="684600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58A69271-07FC-5798-B3EC-06E6A42A4198}"/>
                </a:ext>
              </a:extLst>
            </p:cNvPr>
            <p:cNvSpPr txBox="1"/>
            <p:nvPr/>
          </p:nvSpPr>
          <p:spPr>
            <a:xfrm>
              <a:off x="5135699" y="5675450"/>
              <a:ext cx="1613314" cy="28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200" u="sng" spc="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受講対象</a:t>
              </a: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60EB755D-AF6B-D8EC-BAD1-F4DF8BCEAF68}"/>
                </a:ext>
              </a:extLst>
            </p:cNvPr>
            <p:cNvSpPr txBox="1"/>
            <p:nvPr/>
          </p:nvSpPr>
          <p:spPr>
            <a:xfrm>
              <a:off x="5135755" y="5880276"/>
              <a:ext cx="1613314" cy="479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15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49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歳の</a:t>
              </a:r>
              <a:endPara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現在求職中の方</a:t>
              </a:r>
            </a:p>
          </p:txBody>
        </p:sp>
      </p:grpSp>
      <p:sp>
        <p:nvSpPr>
          <p:cNvPr id="33" name="角丸四角形 65">
            <a:extLst>
              <a:ext uri="{FF2B5EF4-FFF2-40B4-BE49-F238E27FC236}">
                <a16:creationId xmlns:a16="http://schemas.microsoft.com/office/drawing/2014/main" id="{1F4281BE-1B4F-0CB6-7B18-857184522421}"/>
              </a:ext>
            </a:extLst>
          </p:cNvPr>
          <p:cNvSpPr/>
          <p:nvPr/>
        </p:nvSpPr>
        <p:spPr>
          <a:xfrm>
            <a:off x="5419247" y="7137640"/>
            <a:ext cx="1613313" cy="711390"/>
          </a:xfrm>
          <a:prstGeom prst="roundRect">
            <a:avLst>
              <a:gd name="adj" fmla="val 14623"/>
            </a:avLst>
          </a:prstGeom>
          <a:noFill/>
          <a:ln w="12700">
            <a:solidFill>
              <a:srgbClr val="FFD4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200" dirty="0">
              <a:solidFill>
                <a:schemeClr val="bg1"/>
              </a:solidFill>
              <a:latin typeface="07ロゴたいぷゴシック7" panose="02000600000000000000" pitchFamily="50" charset="-128"/>
              <a:ea typeface="07ロゴたいぷゴシック7" panose="02000600000000000000" pitchFamily="50" charset="-128"/>
            </a:endParaRPr>
          </a:p>
        </p:txBody>
      </p:sp>
      <p:sp>
        <p:nvSpPr>
          <p:cNvPr id="73" name="角丸四角形 19">
            <a:extLst>
              <a:ext uri="{FF2B5EF4-FFF2-40B4-BE49-F238E27FC236}">
                <a16:creationId xmlns:a16="http://schemas.microsoft.com/office/drawing/2014/main" id="{0C35D681-C191-5FAE-2B46-D446E15CC011}"/>
              </a:ext>
            </a:extLst>
          </p:cNvPr>
          <p:cNvSpPr/>
          <p:nvPr/>
        </p:nvSpPr>
        <p:spPr>
          <a:xfrm>
            <a:off x="-2349" y="8425808"/>
            <a:ext cx="7566982" cy="2294730"/>
          </a:xfrm>
          <a:prstGeom prst="roundRect">
            <a:avLst>
              <a:gd name="adj" fmla="val 0"/>
            </a:avLst>
          </a:prstGeom>
          <a:solidFill>
            <a:srgbClr val="FFD44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800" dirty="0">
              <a:solidFill>
                <a:srgbClr val="3399FF"/>
              </a:solidFill>
              <a:latin typeface="源暎ラテミン" panose="020B0600000000000000" pitchFamily="34" charset="-128"/>
              <a:ea typeface="源暎ラテミン" panose="020B0600000000000000" pitchFamily="34" charset="-128"/>
            </a:endParaRPr>
          </a:p>
        </p:txBody>
      </p:sp>
      <p:sp>
        <p:nvSpPr>
          <p:cNvPr id="76" name="角丸四角形 20">
            <a:extLst>
              <a:ext uri="{FF2B5EF4-FFF2-40B4-BE49-F238E27FC236}">
                <a16:creationId xmlns:a16="http://schemas.microsoft.com/office/drawing/2014/main" id="{160EE597-C383-C529-38C9-FF43C919E443}"/>
              </a:ext>
            </a:extLst>
          </p:cNvPr>
          <p:cNvSpPr/>
          <p:nvPr/>
        </p:nvSpPr>
        <p:spPr>
          <a:xfrm>
            <a:off x="129660" y="8560533"/>
            <a:ext cx="7322065" cy="889397"/>
          </a:xfrm>
          <a:prstGeom prst="roundRect">
            <a:avLst>
              <a:gd name="adj" fmla="val 957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800" dirty="0">
              <a:latin typeface="03スマートフォントUI" panose="02000600000000000000" pitchFamily="50" charset="-128"/>
              <a:ea typeface="03スマートフォントUI" panose="02000600000000000000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D620279E-4129-C0B5-85E6-2BD02B90B4B0}"/>
              </a:ext>
            </a:extLst>
          </p:cNvPr>
          <p:cNvSpPr txBox="1"/>
          <p:nvPr/>
        </p:nvSpPr>
        <p:spPr>
          <a:xfrm>
            <a:off x="182221" y="8621273"/>
            <a:ext cx="4968552" cy="261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厚生労働省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委託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事業「若者の社会的自立と就労を応援」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3D1277CC-A128-A8D0-C8C4-33562E60BE2F}"/>
              </a:ext>
            </a:extLst>
          </p:cNvPr>
          <p:cNvSpPr txBox="1"/>
          <p:nvPr/>
        </p:nvSpPr>
        <p:spPr>
          <a:xfrm>
            <a:off x="157191" y="8810361"/>
            <a:ext cx="6378602" cy="57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とちぎ県南若者サポートステーション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39F90E15-7C1B-32F5-AE1D-288E5C1A1DF4}"/>
              </a:ext>
            </a:extLst>
          </p:cNvPr>
          <p:cNvSpPr txBox="1"/>
          <p:nvPr/>
        </p:nvSpPr>
        <p:spPr>
          <a:xfrm>
            <a:off x="1129235" y="9466746"/>
            <a:ext cx="3524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0285-25-7002</a:t>
            </a:r>
            <a:endParaRPr kumimoji="1" lang="ja-JP" altLang="en-US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682E9492-F593-85A9-B71C-D204D537C110}"/>
              </a:ext>
            </a:extLst>
          </p:cNvPr>
          <p:cNvSpPr txBox="1"/>
          <p:nvPr/>
        </p:nvSpPr>
        <p:spPr>
          <a:xfrm>
            <a:off x="211806" y="9620068"/>
            <a:ext cx="1127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電話番号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5D14F3C1-BE37-DAF7-BBBC-E06E71AD1182}"/>
              </a:ext>
            </a:extLst>
          </p:cNvPr>
          <p:cNvSpPr txBox="1"/>
          <p:nvPr/>
        </p:nvSpPr>
        <p:spPr>
          <a:xfrm>
            <a:off x="1086750" y="9916167"/>
            <a:ext cx="265905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b" anchorCtr="0">
            <a:spAutoFit/>
          </a:bodyPr>
          <a:lstStyle/>
          <a:p>
            <a:pPr algn="ctr"/>
            <a:r>
              <a: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rPr>
              <a:t>受付時間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 平日 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00 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～ 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17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1CA15AC-FFDB-519C-2C10-E2A7652DD0E7}"/>
              </a:ext>
            </a:extLst>
          </p:cNvPr>
          <p:cNvSpPr txBox="1"/>
          <p:nvPr/>
        </p:nvSpPr>
        <p:spPr>
          <a:xfrm>
            <a:off x="5195210" y="10418333"/>
            <a:ext cx="225651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700" dirty="0">
                <a:latin typeface="Meiryo UI" panose="020B0604030504040204" pitchFamily="50" charset="-128"/>
                <a:ea typeface="Meiryo UI" panose="020B0604030504040204" pitchFamily="50" charset="-128"/>
              </a:rPr>
              <a:t>運営団体　一般社団法人とちぎ青少年自立援助センター</a:t>
            </a:r>
            <a:endParaRPr kumimoji="1" lang="en-US" altLang="ja-JP" sz="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6C8B27E3-004B-15B3-2E04-797AC34DA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34" y="5896247"/>
            <a:ext cx="1592841" cy="1194510"/>
          </a:xfrm>
          <a:prstGeom prst="rect">
            <a:avLst/>
          </a:prstGeom>
        </p:spPr>
      </p:pic>
      <p:pic>
        <p:nvPicPr>
          <p:cNvPr id="47" name="図 46">
            <a:extLst>
              <a:ext uri="{FF2B5EF4-FFF2-40B4-BE49-F238E27FC236}">
                <a16:creationId xmlns:a16="http://schemas.microsoft.com/office/drawing/2014/main" id="{32921AEB-8B3A-0BBA-18F7-2F611F946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446" y="8568438"/>
            <a:ext cx="1189037" cy="326516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5A3D35B3-7C65-FF63-2262-40F77AE41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48" y="8828960"/>
            <a:ext cx="620083" cy="620083"/>
          </a:xfrm>
          <a:prstGeom prst="rect">
            <a:avLst/>
          </a:prstGeom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40380B66-3B9E-4E11-2633-8032F45CC1C9}"/>
              </a:ext>
            </a:extLst>
          </p:cNvPr>
          <p:cNvSpPr txBox="1"/>
          <p:nvPr/>
        </p:nvSpPr>
        <p:spPr>
          <a:xfrm>
            <a:off x="195173" y="10196125"/>
            <a:ext cx="17106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最新の情報は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ホームページにも掲載中です。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75F79FBD-F5A8-5065-BBE0-A7CE67C08B0E}"/>
              </a:ext>
            </a:extLst>
          </p:cNvPr>
          <p:cNvGrpSpPr/>
          <p:nvPr/>
        </p:nvGrpSpPr>
        <p:grpSpPr>
          <a:xfrm>
            <a:off x="1720614" y="10078234"/>
            <a:ext cx="2180214" cy="621841"/>
            <a:chOff x="2120177" y="10049824"/>
            <a:chExt cx="2180214" cy="621841"/>
          </a:xfrm>
        </p:grpSpPr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9F349586-6257-C1C3-EF20-18B46D859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511" r="3665" b="33847"/>
            <a:stretch/>
          </p:blipFill>
          <p:spPr>
            <a:xfrm>
              <a:off x="2120177" y="10049824"/>
              <a:ext cx="2180214" cy="621841"/>
            </a:xfrm>
            <a:prstGeom prst="rect">
              <a:avLst/>
            </a:prstGeom>
          </p:spPr>
        </p:pic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81774C68-6F1D-2E50-24F8-5616CA888746}"/>
                </a:ext>
              </a:extLst>
            </p:cNvPr>
            <p:cNvSpPr txBox="1"/>
            <p:nvPr/>
          </p:nvSpPr>
          <p:spPr>
            <a:xfrm>
              <a:off x="2357592" y="10229807"/>
              <a:ext cx="16084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とちぎ県南サポステ</a:t>
              </a:r>
              <a:endPara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7623624-030D-6F49-5F8B-E8F743382AF5}"/>
              </a:ext>
            </a:extLst>
          </p:cNvPr>
          <p:cNvSpPr txBox="1"/>
          <p:nvPr/>
        </p:nvSpPr>
        <p:spPr>
          <a:xfrm>
            <a:off x="4616621" y="3427931"/>
            <a:ext cx="2715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４日間参加も、１日のみ参加も</a:t>
            </a:r>
            <a:r>
              <a:rPr lang="en-US" altLang="ja-JP" sz="1100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OK</a:t>
            </a:r>
            <a:r>
              <a:rPr lang="ja-JP" altLang="en-US" sz="1100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A7278D75-0E4C-3E2A-A049-55DF034014A0}"/>
              </a:ext>
            </a:extLst>
          </p:cNvPr>
          <p:cNvSpPr txBox="1"/>
          <p:nvPr/>
        </p:nvSpPr>
        <p:spPr>
          <a:xfrm>
            <a:off x="4342846" y="9531446"/>
            <a:ext cx="2931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所在地  〒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323-0023</a:t>
            </a: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小山市中央町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3-7-1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ロブレ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6F</a:t>
            </a: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　小山市立生涯学習センター内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URL      https://Tochigi-ysc.org/wss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C2570B0-3FE7-6465-F480-3332B2216B1C}"/>
              </a:ext>
            </a:extLst>
          </p:cNvPr>
          <p:cNvSpPr txBox="1"/>
          <p:nvPr/>
        </p:nvSpPr>
        <p:spPr>
          <a:xfrm>
            <a:off x="4864816" y="10208993"/>
            <a:ext cx="201154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＠</a:t>
            </a:r>
            <a:r>
              <a:rPr lang="en-US" altLang="ja-JP" sz="11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kennan_saposute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FC2F54C9-5365-BC82-06DD-62DA4C16B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8475" y="10263155"/>
            <a:ext cx="123303" cy="126000"/>
          </a:xfrm>
          <a:prstGeom prst="rect">
            <a:avLst/>
          </a:prstGeom>
        </p:spPr>
      </p:pic>
      <p:sp>
        <p:nvSpPr>
          <p:cNvPr id="67" name="角丸四角形 15">
            <a:extLst>
              <a:ext uri="{FF2B5EF4-FFF2-40B4-BE49-F238E27FC236}">
                <a16:creationId xmlns:a16="http://schemas.microsoft.com/office/drawing/2014/main" id="{BDCBB870-71C8-C36B-1CE1-A5B71D971DE4}"/>
              </a:ext>
            </a:extLst>
          </p:cNvPr>
          <p:cNvSpPr/>
          <p:nvPr/>
        </p:nvSpPr>
        <p:spPr>
          <a:xfrm>
            <a:off x="211806" y="165506"/>
            <a:ext cx="7187066" cy="348530"/>
          </a:xfrm>
          <a:prstGeom prst="roundRect">
            <a:avLst>
              <a:gd name="adj" fmla="val 394"/>
            </a:avLst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４月・５月の開催日程</a:t>
            </a:r>
          </a:p>
        </p:txBody>
      </p:sp>
      <p:graphicFrame>
        <p:nvGraphicFramePr>
          <p:cNvPr id="68" name="表 6">
            <a:extLst>
              <a:ext uri="{FF2B5EF4-FFF2-40B4-BE49-F238E27FC236}">
                <a16:creationId xmlns:a16="http://schemas.microsoft.com/office/drawing/2014/main" id="{CBDA6532-0E20-2A6F-F9F7-5029A3368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951335"/>
              </p:ext>
            </p:extLst>
          </p:nvPr>
        </p:nvGraphicFramePr>
        <p:xfrm>
          <a:off x="189095" y="546803"/>
          <a:ext cx="7209777" cy="41879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1165">
                  <a:extLst>
                    <a:ext uri="{9D8B030D-6E8A-4147-A177-3AD203B41FA5}">
                      <a16:colId xmlns:a16="http://schemas.microsoft.com/office/drawing/2014/main" val="3097694758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796323154"/>
                    </a:ext>
                  </a:extLst>
                </a:gridCol>
                <a:gridCol w="2765912">
                  <a:extLst>
                    <a:ext uri="{9D8B030D-6E8A-4147-A177-3AD203B41FA5}">
                      <a16:colId xmlns:a16="http://schemas.microsoft.com/office/drawing/2014/main" val="3320723867"/>
                    </a:ext>
                  </a:extLst>
                </a:gridCol>
              </a:tblGrid>
              <a:tr h="381027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kumimoji="1" lang="en-US" altLang="ja-JP" sz="1400" b="1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</a:rPr>
                        <a:t>４月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600" b="1" dirty="0">
                          <a:solidFill>
                            <a:schemeClr val="tx1"/>
                          </a:solidFill>
                        </a:rPr>
                        <a:t>５月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18862"/>
                  </a:ext>
                </a:extLst>
              </a:tr>
              <a:tr h="95173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dirty="0"/>
                        <a:t>小山市会場</a:t>
                      </a:r>
                      <a:endParaRPr kumimoji="1" lang="en-US" altLang="ja-JP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 dirty="0"/>
                        <a:t>ロブレ</a:t>
                      </a:r>
                      <a:r>
                        <a:rPr kumimoji="1" lang="en-US" altLang="ja-JP" sz="1200" dirty="0"/>
                        <a:t>632</a:t>
                      </a:r>
                      <a:r>
                        <a:rPr kumimoji="1" lang="ja-JP" altLang="en-US" sz="1200" dirty="0"/>
                        <a:t>他</a:t>
                      </a:r>
                      <a:endParaRPr kumimoji="1" lang="en-US" altLang="ja-JP" sz="12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900" dirty="0"/>
                        <a:t>(</a:t>
                      </a:r>
                      <a:r>
                        <a:rPr kumimoji="1" lang="ja-JP" altLang="en-US" sz="900" dirty="0"/>
                        <a:t>小山駅周辺で実施予定</a:t>
                      </a:r>
                      <a:r>
                        <a:rPr kumimoji="1" lang="en-US" altLang="ja-JP" sz="900" dirty="0"/>
                        <a:t>)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B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di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717550" algn="l"/>
                        </a:tabLst>
                        <a:defRPr/>
                      </a:pPr>
                      <a:endParaRPr kumimoji="1" lang="en-US" altLang="ja-JP" sz="13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B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80690"/>
                  </a:ext>
                </a:extLst>
              </a:tr>
              <a:tr h="95173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dirty="0"/>
                        <a:t>足利市会場</a:t>
                      </a:r>
                      <a:endParaRPr kumimoji="1" lang="en-US" altLang="ja-JP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 dirty="0"/>
                        <a:t>足利市生涯学習センター</a:t>
                      </a:r>
                      <a:endParaRPr kumimoji="1" lang="en-US" altLang="ja-JP" sz="12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900" dirty="0"/>
                        <a:t>（足利市相生町</a:t>
                      </a:r>
                      <a:r>
                        <a:rPr kumimoji="1" lang="en-US" altLang="ja-JP" sz="900" dirty="0"/>
                        <a:t>1-1</a:t>
                      </a:r>
                      <a:r>
                        <a:rPr kumimoji="1" lang="ja-JP" altLang="en-US" sz="900" dirty="0"/>
                        <a:t>）</a:t>
                      </a:r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F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di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F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766455"/>
                  </a:ext>
                </a:extLst>
              </a:tr>
              <a:tr h="95173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dirty="0"/>
                        <a:t>栃木市会場</a:t>
                      </a:r>
                      <a:endParaRPr kumimoji="1" lang="en-US" altLang="ja-JP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/>
                        <a:t>栃木市</a:t>
                      </a:r>
                      <a:r>
                        <a:rPr kumimoji="1" lang="ja-JP" altLang="en-US" sz="1200" dirty="0"/>
                        <a:t>市民交流センター</a:t>
                      </a:r>
                      <a:endParaRPr kumimoji="1" lang="en-US" altLang="ja-JP" sz="12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900" dirty="0"/>
                        <a:t>(</a:t>
                      </a:r>
                      <a:r>
                        <a:rPr kumimoji="1" lang="ja-JP" altLang="en-US" sz="900" dirty="0"/>
                        <a:t>栃木市入舟町</a:t>
                      </a:r>
                      <a:r>
                        <a:rPr kumimoji="1" lang="en-US" altLang="ja-JP" sz="900" dirty="0"/>
                        <a:t>6-8)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B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di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ja-JP" sz="14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285750" marR="0" lvl="0" indent="-285750" algn="di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ja-JP" sz="1400" b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285750" marR="0" lvl="0" indent="-285750" algn="di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ja-JP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B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79393"/>
                  </a:ext>
                </a:extLst>
              </a:tr>
              <a:tr h="951737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dirty="0"/>
                        <a:t>佐野市会場</a:t>
                      </a:r>
                      <a:endParaRPr kumimoji="1" lang="en-US" altLang="ja-JP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 dirty="0"/>
                        <a:t>佐野市中央公民館</a:t>
                      </a:r>
                      <a:endParaRPr kumimoji="1" lang="en-US" altLang="ja-JP" sz="120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900" dirty="0"/>
                        <a:t>（佐野市金井町</a:t>
                      </a:r>
                      <a:r>
                        <a:rPr kumimoji="1" lang="en-US" altLang="ja-JP" sz="900" dirty="0"/>
                        <a:t>2519</a:t>
                      </a:r>
                      <a:r>
                        <a:rPr kumimoji="1" lang="ja-JP" altLang="en-US" sz="900" dirty="0"/>
                        <a:t>）</a:t>
                      </a:r>
                      <a:endParaRPr kumimoji="1" lang="ja-JP" altLang="en-US" sz="9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FFDD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dist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ja-JP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FFDD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en-US" altLang="ja-JP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9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804"/>
                  </a:ext>
                </a:extLst>
              </a:tr>
            </a:tbl>
          </a:graphicData>
        </a:graphic>
      </p:graphicFrame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D752E23-9437-45B3-ED8A-EBB647E89F12}"/>
              </a:ext>
            </a:extLst>
          </p:cNvPr>
          <p:cNvSpPr/>
          <p:nvPr/>
        </p:nvSpPr>
        <p:spPr>
          <a:xfrm>
            <a:off x="2777130" y="1988548"/>
            <a:ext cx="1145212" cy="3178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304C914-AB7C-C3CB-6828-00FE567FB0AB}"/>
              </a:ext>
            </a:extLst>
          </p:cNvPr>
          <p:cNvSpPr/>
          <p:nvPr/>
        </p:nvSpPr>
        <p:spPr>
          <a:xfrm>
            <a:off x="2777130" y="2892840"/>
            <a:ext cx="1145212" cy="3178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A2F1F41-F45D-7E09-8249-C2B1F0F8EDCF}"/>
              </a:ext>
            </a:extLst>
          </p:cNvPr>
          <p:cNvSpPr/>
          <p:nvPr/>
        </p:nvSpPr>
        <p:spPr>
          <a:xfrm>
            <a:off x="2777130" y="3868341"/>
            <a:ext cx="1145212" cy="3178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ｃ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6E17CFA3-34F0-E575-B2E2-8469DD9D2D30}"/>
              </a:ext>
            </a:extLst>
          </p:cNvPr>
          <p:cNvGrpSpPr/>
          <p:nvPr/>
        </p:nvGrpSpPr>
        <p:grpSpPr>
          <a:xfrm>
            <a:off x="2219235" y="2048117"/>
            <a:ext cx="468776" cy="253873"/>
            <a:chOff x="2219235" y="2048117"/>
            <a:chExt cx="468776" cy="253873"/>
          </a:xfrm>
        </p:grpSpPr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177D5C32-CDB8-ADE6-D903-998B65A613A1}"/>
                </a:ext>
              </a:extLst>
            </p:cNvPr>
            <p:cNvCxnSpPr>
              <a:cxnSpLocks/>
            </p:cNvCxnSpPr>
            <p:nvPr/>
          </p:nvCxnSpPr>
          <p:spPr>
            <a:xfrm>
              <a:off x="2250831" y="2048117"/>
              <a:ext cx="437180" cy="2425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49127D05-EC5D-FF8B-F8CC-5C08018AE7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9235" y="2048117"/>
              <a:ext cx="447262" cy="2538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C79B00B7-4892-A418-F247-075A11FEE9E1}"/>
              </a:ext>
            </a:extLst>
          </p:cNvPr>
          <p:cNvGrpSpPr/>
          <p:nvPr/>
        </p:nvGrpSpPr>
        <p:grpSpPr>
          <a:xfrm>
            <a:off x="4041350" y="2027940"/>
            <a:ext cx="468776" cy="253873"/>
            <a:chOff x="2219235" y="2048117"/>
            <a:chExt cx="468776" cy="253873"/>
          </a:xfrm>
        </p:grpSpPr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B5F258CE-DB5B-B64F-E8A3-95AEB60A32DE}"/>
                </a:ext>
              </a:extLst>
            </p:cNvPr>
            <p:cNvCxnSpPr>
              <a:cxnSpLocks/>
            </p:cNvCxnSpPr>
            <p:nvPr/>
          </p:nvCxnSpPr>
          <p:spPr>
            <a:xfrm>
              <a:off x="2250831" y="2048117"/>
              <a:ext cx="437180" cy="2425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>
              <a:extLst>
                <a:ext uri="{FF2B5EF4-FFF2-40B4-BE49-F238E27FC236}">
                  <a16:creationId xmlns:a16="http://schemas.microsoft.com/office/drawing/2014/main" id="{5476A815-DCDA-DE84-D771-7093CAC383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9235" y="2048117"/>
              <a:ext cx="447262" cy="2538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E08DBAA8-5FE8-71FF-D6E3-1724B9B3B806}"/>
              </a:ext>
            </a:extLst>
          </p:cNvPr>
          <p:cNvGrpSpPr/>
          <p:nvPr/>
        </p:nvGrpSpPr>
        <p:grpSpPr>
          <a:xfrm>
            <a:off x="3979892" y="2932326"/>
            <a:ext cx="468776" cy="253873"/>
            <a:chOff x="2219235" y="2048117"/>
            <a:chExt cx="468776" cy="253873"/>
          </a:xfrm>
        </p:grpSpPr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BC65304D-9A47-BAFB-F01E-2F50711C1925}"/>
                </a:ext>
              </a:extLst>
            </p:cNvPr>
            <p:cNvCxnSpPr>
              <a:cxnSpLocks/>
            </p:cNvCxnSpPr>
            <p:nvPr/>
          </p:nvCxnSpPr>
          <p:spPr>
            <a:xfrm>
              <a:off x="2250831" y="2048117"/>
              <a:ext cx="437180" cy="2425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269FECF7-792D-DE06-BACE-096304AB45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9235" y="2048117"/>
              <a:ext cx="447262" cy="2538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413FF82E-09A7-9942-FC2E-967090D7B4D4}"/>
              </a:ext>
            </a:extLst>
          </p:cNvPr>
          <p:cNvGrpSpPr/>
          <p:nvPr/>
        </p:nvGrpSpPr>
        <p:grpSpPr>
          <a:xfrm>
            <a:off x="2185353" y="2913063"/>
            <a:ext cx="468776" cy="253873"/>
            <a:chOff x="2219235" y="2048117"/>
            <a:chExt cx="468776" cy="253873"/>
          </a:xfrm>
        </p:grpSpPr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AE064B66-D3F5-518E-C01A-00C73A8422B2}"/>
                </a:ext>
              </a:extLst>
            </p:cNvPr>
            <p:cNvCxnSpPr>
              <a:cxnSpLocks/>
            </p:cNvCxnSpPr>
            <p:nvPr/>
          </p:nvCxnSpPr>
          <p:spPr>
            <a:xfrm>
              <a:off x="2250831" y="2048117"/>
              <a:ext cx="437180" cy="2425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9C469CAE-0A6C-61CC-4B7F-FB40013CB9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9235" y="2048117"/>
              <a:ext cx="447262" cy="2538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ACA9D28E-4437-7D80-83F1-7E507928EB90}"/>
              </a:ext>
            </a:extLst>
          </p:cNvPr>
          <p:cNvGrpSpPr/>
          <p:nvPr/>
        </p:nvGrpSpPr>
        <p:grpSpPr>
          <a:xfrm>
            <a:off x="2164471" y="3918124"/>
            <a:ext cx="468776" cy="253873"/>
            <a:chOff x="2219235" y="2048117"/>
            <a:chExt cx="468776" cy="253873"/>
          </a:xfrm>
        </p:grpSpPr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B3671276-2DD5-5B03-FCED-8A850CBB3EA4}"/>
                </a:ext>
              </a:extLst>
            </p:cNvPr>
            <p:cNvCxnSpPr>
              <a:cxnSpLocks/>
            </p:cNvCxnSpPr>
            <p:nvPr/>
          </p:nvCxnSpPr>
          <p:spPr>
            <a:xfrm>
              <a:off x="2250831" y="2048117"/>
              <a:ext cx="437180" cy="2425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DABBB124-45A6-B019-37B8-8AD53D15A2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9235" y="2048117"/>
              <a:ext cx="447262" cy="2538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18BCDFFD-9FB6-8184-61A0-D5CF74CE455F}"/>
              </a:ext>
            </a:extLst>
          </p:cNvPr>
          <p:cNvGrpSpPr/>
          <p:nvPr/>
        </p:nvGrpSpPr>
        <p:grpSpPr>
          <a:xfrm>
            <a:off x="3369146" y="2340291"/>
            <a:ext cx="830605" cy="253873"/>
            <a:chOff x="2219235" y="2048117"/>
            <a:chExt cx="468776" cy="253873"/>
          </a:xfrm>
        </p:grpSpPr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7BC15C57-0862-E080-5B82-9AA6009E44FB}"/>
                </a:ext>
              </a:extLst>
            </p:cNvPr>
            <p:cNvCxnSpPr>
              <a:cxnSpLocks/>
            </p:cNvCxnSpPr>
            <p:nvPr/>
          </p:nvCxnSpPr>
          <p:spPr>
            <a:xfrm>
              <a:off x="2250831" y="2048117"/>
              <a:ext cx="437180" cy="24252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BD9D9A7E-79B1-D5D3-92BE-497F476F3C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19235" y="2048117"/>
              <a:ext cx="447262" cy="2538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4B0A3F6-CE8A-0B00-77B6-2B4D4A5CB59B}"/>
              </a:ext>
            </a:extLst>
          </p:cNvPr>
          <p:cNvGrpSpPr/>
          <p:nvPr/>
        </p:nvGrpSpPr>
        <p:grpSpPr>
          <a:xfrm>
            <a:off x="2033321" y="1070119"/>
            <a:ext cx="5393788" cy="3563994"/>
            <a:chOff x="1350002" y="1884763"/>
            <a:chExt cx="5393788" cy="3563994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AB42B08D-71D2-1835-82BA-C7F45E0D3313}"/>
                </a:ext>
              </a:extLst>
            </p:cNvPr>
            <p:cNvGrpSpPr/>
            <p:nvPr/>
          </p:nvGrpSpPr>
          <p:grpSpPr>
            <a:xfrm>
              <a:off x="1350002" y="1943166"/>
              <a:ext cx="5295696" cy="3505591"/>
              <a:chOff x="2054711" y="1439552"/>
              <a:chExt cx="5295696" cy="3505591"/>
            </a:xfrm>
          </p:grpSpPr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6463C0A9-C474-AC80-EC2E-830FF91F0685}"/>
                  </a:ext>
                </a:extLst>
              </p:cNvPr>
              <p:cNvSpPr txBox="1"/>
              <p:nvPr/>
            </p:nvSpPr>
            <p:spPr>
              <a:xfrm>
                <a:off x="2054711" y="1439552"/>
                <a:ext cx="25991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4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※</a:t>
                </a:r>
                <a:r>
                  <a:rPr kumimoji="1" lang="ja-JP" altLang="en-US" sz="14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小山実施なし・他会場は</a:t>
                </a:r>
                <a:endParaRPr kumimoji="1" lang="en-US" altLang="ja-JP" sz="1400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kumimoji="1" lang="en-US" altLang="ja-JP" sz="14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4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水</a:t>
                </a:r>
                <a:r>
                  <a:rPr kumimoji="1" lang="en-US" altLang="ja-JP" sz="14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)GATB①②</a:t>
                </a:r>
                <a:r>
                  <a:rPr kumimoji="1" lang="ja-JP" altLang="en-US" sz="14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4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4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木</a:t>
                </a:r>
                <a:r>
                  <a:rPr kumimoji="1" lang="en-US" altLang="ja-JP" sz="14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4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応募・面接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2CC0F7B1-E5D9-7C64-7F77-78DDD1E6672B}"/>
                  </a:ext>
                </a:extLst>
              </p:cNvPr>
              <p:cNvSpPr txBox="1"/>
              <p:nvPr/>
            </p:nvSpPr>
            <p:spPr>
              <a:xfrm>
                <a:off x="2065993" y="2289530"/>
                <a:ext cx="26490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９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火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10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水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11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木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12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金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endPara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21ADC091-E0F8-2503-9F54-DA0642EEC61D}"/>
                  </a:ext>
                </a:extLst>
              </p:cNvPr>
              <p:cNvSpPr txBox="1"/>
              <p:nvPr/>
            </p:nvSpPr>
            <p:spPr>
              <a:xfrm>
                <a:off x="2092397" y="2629661"/>
                <a:ext cx="25991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13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～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15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</a:p>
              <a:p>
                <a:pPr algn="ctr"/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　　　　　　　</a:t>
                </a:r>
                <a:r>
                  <a:rPr kumimoji="1" lang="en-US" altLang="ja-JP" sz="16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16</a:t>
                </a:r>
                <a:r>
                  <a:rPr kumimoji="1" lang="ja-JP" altLang="en-US" sz="16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</a:t>
                </a:r>
                <a:r>
                  <a:rPr kumimoji="1" lang="en-US" altLang="ja-JP" sz="16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  <a:endParaRPr kumimoji="1" lang="ja-JP" altLang="en-US" sz="1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71ACE86C-9C4E-73E6-7834-8A8C0347A879}"/>
                  </a:ext>
                </a:extLst>
              </p:cNvPr>
              <p:cNvSpPr txBox="1"/>
              <p:nvPr/>
            </p:nvSpPr>
            <p:spPr>
              <a:xfrm>
                <a:off x="4736593" y="2079498"/>
                <a:ext cx="25991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kumimoji="1"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14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火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15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水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16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木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17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金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endPara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A5BD42AC-664A-2EE1-4602-A76A7B72E1A8}"/>
                  </a:ext>
                </a:extLst>
              </p:cNvPr>
              <p:cNvSpPr txBox="1"/>
              <p:nvPr/>
            </p:nvSpPr>
            <p:spPr>
              <a:xfrm>
                <a:off x="4751261" y="2669915"/>
                <a:ext cx="25991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13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～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15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  <a:endPara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D73EB51A-557F-1056-4EB2-32B896EFD717}"/>
                  </a:ext>
                </a:extLst>
              </p:cNvPr>
              <p:cNvSpPr txBox="1"/>
              <p:nvPr/>
            </p:nvSpPr>
            <p:spPr>
              <a:xfrm>
                <a:off x="2054711" y="3193916"/>
                <a:ext cx="25991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16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火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17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水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18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木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19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金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endPara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3E7EE3B8-E3D0-2DF2-2E3F-61659677D57E}"/>
                  </a:ext>
                </a:extLst>
              </p:cNvPr>
              <p:cNvSpPr txBox="1"/>
              <p:nvPr/>
            </p:nvSpPr>
            <p:spPr>
              <a:xfrm>
                <a:off x="4743734" y="3204509"/>
                <a:ext cx="25991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21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月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22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火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23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木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24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金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endPara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81370069-6751-2FFA-C7F1-69664267875F}"/>
                  </a:ext>
                </a:extLst>
              </p:cNvPr>
              <p:cNvSpPr txBox="1"/>
              <p:nvPr/>
            </p:nvSpPr>
            <p:spPr>
              <a:xfrm>
                <a:off x="4743734" y="3650552"/>
                <a:ext cx="25991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13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～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15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  <a:endPara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EA10B4D2-19AF-BD51-C001-FABC4BF69BB9}"/>
                  </a:ext>
                </a:extLst>
              </p:cNvPr>
              <p:cNvSpPr txBox="1"/>
              <p:nvPr/>
            </p:nvSpPr>
            <p:spPr>
              <a:xfrm>
                <a:off x="2054711" y="4185986"/>
                <a:ext cx="25991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23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火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24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水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25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木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26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金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endPara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08AC4C0-A13A-1692-9D0C-340BFEE8C66F}"/>
                  </a:ext>
                </a:extLst>
              </p:cNvPr>
              <p:cNvSpPr txBox="1"/>
              <p:nvPr/>
            </p:nvSpPr>
            <p:spPr>
              <a:xfrm>
                <a:off x="4732976" y="4185986"/>
                <a:ext cx="25991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28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火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29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水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木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・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31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</a:t>
                </a:r>
                <a:r>
                  <a:rPr kumimoji="1" lang="ja-JP" altLang="en-US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金</a:t>
                </a:r>
                <a:r>
                  <a:rPr kumimoji="1" lang="en-US" altLang="ja-JP" sz="105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  <a:endPara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6DFB435F-E8FC-BBC1-F41E-D4A728500F8E}"/>
                  </a:ext>
                </a:extLst>
              </p:cNvPr>
              <p:cNvSpPr txBox="1"/>
              <p:nvPr/>
            </p:nvSpPr>
            <p:spPr>
              <a:xfrm>
                <a:off x="4732976" y="4606589"/>
                <a:ext cx="259914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13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～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15</a:t>
                </a:r>
                <a:r>
                  <a:rPr kumimoji="1" lang="ja-JP" altLang="en-US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：</a:t>
                </a:r>
                <a:r>
                  <a:rPr kumimoji="1" lang="en-US" altLang="ja-JP" sz="16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30</a:t>
                </a:r>
                <a:endPara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DAA6AEC-5034-1B41-2353-AF2452523839}"/>
                </a:ext>
              </a:extLst>
            </p:cNvPr>
            <p:cNvSpPr txBox="1"/>
            <p:nvPr/>
          </p:nvSpPr>
          <p:spPr>
            <a:xfrm>
              <a:off x="4094704" y="1884763"/>
              <a:ext cx="26490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７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火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・８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水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・９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木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・</a:t>
              </a:r>
              <a:r>
                <a:rPr kumimoji="1"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金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kumimoji="1"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147FE45-7C1A-C782-60D6-4883EF1C2A6A}"/>
                </a:ext>
              </a:extLst>
            </p:cNvPr>
            <p:cNvSpPr txBox="1"/>
            <p:nvPr/>
          </p:nvSpPr>
          <p:spPr>
            <a:xfrm>
              <a:off x="4004676" y="2236850"/>
              <a:ext cx="2599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13</a:t>
              </a:r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kumimoji="1"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r>
                <a:rPr kumimoji="1"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15</a:t>
              </a:r>
              <a:r>
                <a:rPr kumimoji="1" lang="ja-JP" altLang="en-US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：</a:t>
              </a:r>
              <a:r>
                <a:rPr kumimoji="1" lang="en-US" altLang="ja-JP" sz="16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endPara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634FEE3B-F0F3-3823-F436-3084618AC95F}"/>
              </a:ext>
            </a:extLst>
          </p:cNvPr>
          <p:cNvSpPr txBox="1"/>
          <p:nvPr/>
        </p:nvSpPr>
        <p:spPr>
          <a:xfrm>
            <a:off x="2113368" y="4179489"/>
            <a:ext cx="259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</a:p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r>
              <a:rPr kumimoji="1"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endParaRPr kumimoji="1" lang="ja-JP" altLang="en-US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30DC3732-D5FB-7C7F-BFB7-9411B3B74BDF}"/>
              </a:ext>
            </a:extLst>
          </p:cNvPr>
          <p:cNvSpPr txBox="1"/>
          <p:nvPr/>
        </p:nvSpPr>
        <p:spPr>
          <a:xfrm>
            <a:off x="2144339" y="3215447"/>
            <a:ext cx="259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</a:p>
          <a:p>
            <a:pPr algn="ctr"/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r>
              <a:rPr kumimoji="1"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</a:t>
            </a:r>
            <a:r>
              <a:rPr kumimoji="1"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endParaRPr kumimoji="1" lang="ja-JP" altLang="en-US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2F576871-7BC6-70DC-5BF8-B4A2ED4DEAB9}"/>
              </a:ext>
            </a:extLst>
          </p:cNvPr>
          <p:cNvGrpSpPr/>
          <p:nvPr/>
        </p:nvGrpSpPr>
        <p:grpSpPr>
          <a:xfrm>
            <a:off x="3579508" y="3307683"/>
            <a:ext cx="676821" cy="179402"/>
            <a:chOff x="3579508" y="3307683"/>
            <a:chExt cx="676821" cy="179402"/>
          </a:xfrm>
        </p:grpSpPr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A44428F6-6CF6-0E64-7956-7D15E7757BF6}"/>
                </a:ext>
              </a:extLst>
            </p:cNvPr>
            <p:cNvCxnSpPr>
              <a:cxnSpLocks/>
            </p:cNvCxnSpPr>
            <p:nvPr/>
          </p:nvCxnSpPr>
          <p:spPr>
            <a:xfrm>
              <a:off x="3579508" y="3307683"/>
              <a:ext cx="649812" cy="1717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87D1717F-0C78-7A48-DD6D-91F64F4AD9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9508" y="3307683"/>
              <a:ext cx="676821" cy="1794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47A78C33-53E0-D4C9-61AF-28E4345F0773}"/>
              </a:ext>
            </a:extLst>
          </p:cNvPr>
          <p:cNvGrpSpPr/>
          <p:nvPr/>
        </p:nvGrpSpPr>
        <p:grpSpPr>
          <a:xfrm>
            <a:off x="3522930" y="4262764"/>
            <a:ext cx="676821" cy="179402"/>
            <a:chOff x="3579508" y="3307683"/>
            <a:chExt cx="676821" cy="179402"/>
          </a:xfrm>
        </p:grpSpPr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4A8FAB7A-E09F-AC22-4B56-FF1A4256BA91}"/>
                </a:ext>
              </a:extLst>
            </p:cNvPr>
            <p:cNvCxnSpPr>
              <a:cxnSpLocks/>
            </p:cNvCxnSpPr>
            <p:nvPr/>
          </p:nvCxnSpPr>
          <p:spPr>
            <a:xfrm>
              <a:off x="3579508" y="3307683"/>
              <a:ext cx="649812" cy="1717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318225A8-5A80-237D-BAA3-B7233C803E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79508" y="3307683"/>
              <a:ext cx="676821" cy="17940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8551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2810</TotalTime>
  <Words>834</Words>
  <Application>Microsoft Office PowerPoint</Application>
  <PresentationFormat>ユーザー設定</PresentationFormat>
  <Paragraphs>103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03スマートフォントUI</vt:lpstr>
      <vt:lpstr>07ロゴたいぷゴシック7</vt:lpstr>
      <vt:lpstr>07ロゴたいぷゴシックCondense</vt:lpstr>
      <vt:lpstr>HGS明朝E</vt:lpstr>
      <vt:lpstr>HG丸ｺﾞｼｯｸM-PRO</vt:lpstr>
      <vt:lpstr>HG明朝E</vt:lpstr>
      <vt:lpstr>Meiryo UI</vt:lpstr>
      <vt:lpstr>メイリオ</vt:lpstr>
      <vt:lpstr>源暎ラテミン</vt:lpstr>
      <vt:lpstr>Arial</vt:lpstr>
      <vt:lpstr>New Century Schoolbook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biztel</dc:creator>
  <cp:lastModifiedBy>Sachiko Oguri</cp:lastModifiedBy>
  <cp:revision>156</cp:revision>
  <cp:lastPrinted>2024-03-06T00:54:22Z</cp:lastPrinted>
  <dcterms:created xsi:type="dcterms:W3CDTF">2017-07-31T10:46:25Z</dcterms:created>
  <dcterms:modified xsi:type="dcterms:W3CDTF">2024-03-06T00:57:56Z</dcterms:modified>
</cp:coreProperties>
</file>